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56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10" r:id="rId14"/>
    <p:sldId id="271" r:id="rId15"/>
    <p:sldId id="290" r:id="rId16"/>
    <p:sldId id="291" r:id="rId17"/>
    <p:sldId id="294" r:id="rId18"/>
    <p:sldId id="297" r:id="rId19"/>
    <p:sldId id="298" r:id="rId20"/>
    <p:sldId id="296" r:id="rId21"/>
    <p:sldId id="292" r:id="rId22"/>
    <p:sldId id="282" r:id="rId23"/>
    <p:sldId id="293" r:id="rId24"/>
    <p:sldId id="28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ở đầu" id="{592AC86F-05CE-4E89-AEF5-D35CB416EAE5}">
          <p14:sldIdLst>
            <p14:sldId id="256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10"/>
            <p14:sldId id="271"/>
            <p14:sldId id="290"/>
            <p14:sldId id="291"/>
            <p14:sldId id="294"/>
            <p14:sldId id="297"/>
            <p14:sldId id="298"/>
            <p14:sldId id="296"/>
            <p14:sldId id="292"/>
            <p14:sldId id="282"/>
            <p14:sldId id="293"/>
            <p14:sldId id="28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D34EF-A004-4DDA-88BF-C4336E508AD0}" v="1361" dt="2021-06-29T01:29:57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A1A95-9FCA-4886-81FA-386BDA7FB1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1FCBDC1-5DE5-46FB-BE2E-839E68624CCF}">
      <dgm:prSet/>
      <dgm:spPr/>
      <dgm:t>
        <a:bodyPr/>
        <a:lstStyle/>
        <a:p>
          <a:r>
            <a:rPr lang="en-US"/>
            <a:t>Language: C++</a:t>
          </a:r>
        </a:p>
      </dgm:t>
    </dgm:pt>
    <dgm:pt modelId="{CC94D037-7A4E-45DF-8B4A-873EF6565E67}" type="parTrans" cxnId="{03575DB1-6229-44F5-A512-45AAF47D0820}">
      <dgm:prSet/>
      <dgm:spPr/>
      <dgm:t>
        <a:bodyPr/>
        <a:lstStyle/>
        <a:p>
          <a:endParaRPr lang="en-US"/>
        </a:p>
      </dgm:t>
    </dgm:pt>
    <dgm:pt modelId="{188F8AF7-D0CC-42A3-8B59-1614C1A9D16C}" type="sibTrans" cxnId="{03575DB1-6229-44F5-A512-45AAF47D0820}">
      <dgm:prSet/>
      <dgm:spPr/>
      <dgm:t>
        <a:bodyPr/>
        <a:lstStyle/>
        <a:p>
          <a:endParaRPr lang="en-US"/>
        </a:p>
      </dgm:t>
    </dgm:pt>
    <dgm:pt modelId="{1590CFDA-62AB-494C-9B9E-6AD2F61911C0}">
      <dgm:prSet/>
      <dgm:spPr/>
      <dgm:t>
        <a:bodyPr/>
        <a:lstStyle/>
        <a:p>
          <a:r>
            <a:rPr lang="en-US"/>
            <a:t>Crypto++® Library 8.5</a:t>
          </a:r>
        </a:p>
      </dgm:t>
    </dgm:pt>
    <dgm:pt modelId="{4DF8C782-DC21-4ACE-BA4B-A1CB97561E65}" type="parTrans" cxnId="{FDFD2806-EE9E-4B45-96E6-F0DD5F512360}">
      <dgm:prSet/>
      <dgm:spPr/>
      <dgm:t>
        <a:bodyPr/>
        <a:lstStyle/>
        <a:p>
          <a:endParaRPr lang="en-US"/>
        </a:p>
      </dgm:t>
    </dgm:pt>
    <dgm:pt modelId="{A2794507-33FB-4FFB-9B7D-9CA94A1B8E92}" type="sibTrans" cxnId="{FDFD2806-EE9E-4B45-96E6-F0DD5F512360}">
      <dgm:prSet/>
      <dgm:spPr/>
      <dgm:t>
        <a:bodyPr/>
        <a:lstStyle/>
        <a:p>
          <a:endParaRPr lang="en-US"/>
        </a:p>
      </dgm:t>
    </dgm:pt>
    <dgm:pt modelId="{0CE73EDB-0D5F-45D2-A5C1-EE3B6EB37995}" type="pres">
      <dgm:prSet presAssocID="{810A1A95-9FCA-4886-81FA-386BDA7FB172}" presName="root" presStyleCnt="0">
        <dgm:presLayoutVars>
          <dgm:dir/>
          <dgm:resizeHandles val="exact"/>
        </dgm:presLayoutVars>
      </dgm:prSet>
      <dgm:spPr/>
    </dgm:pt>
    <dgm:pt modelId="{B548D8CB-D88E-463A-997A-640F3A4367DA}" type="pres">
      <dgm:prSet presAssocID="{91FCBDC1-5DE5-46FB-BE2E-839E68624CCF}" presName="compNode" presStyleCnt="0"/>
      <dgm:spPr/>
    </dgm:pt>
    <dgm:pt modelId="{AA116800-E820-43B3-AFB5-2BD21AC7F168}" type="pres">
      <dgm:prSet presAssocID="{91FCBDC1-5DE5-46FB-BE2E-839E68624CCF}" presName="iconRect" presStyleLbl="node1" presStyleIdx="0" presStyleCnt="2" custLinFactNeighborX="177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ò chuyện"/>
        </a:ext>
      </dgm:extLst>
    </dgm:pt>
    <dgm:pt modelId="{3EDFCF39-F25D-45F7-B71F-75E5DBD54F6A}" type="pres">
      <dgm:prSet presAssocID="{91FCBDC1-5DE5-46FB-BE2E-839E68624CCF}" presName="spaceRect" presStyleCnt="0"/>
      <dgm:spPr/>
    </dgm:pt>
    <dgm:pt modelId="{1F660C43-F4F1-4F93-AFDE-A210CBE97841}" type="pres">
      <dgm:prSet presAssocID="{91FCBDC1-5DE5-46FB-BE2E-839E68624CCF}" presName="textRect" presStyleLbl="revTx" presStyleIdx="0" presStyleCnt="2">
        <dgm:presLayoutVars>
          <dgm:chMax val="1"/>
          <dgm:chPref val="1"/>
        </dgm:presLayoutVars>
      </dgm:prSet>
      <dgm:spPr/>
    </dgm:pt>
    <dgm:pt modelId="{2757A1BF-B8BF-4715-8BCD-2622DB61C2A3}" type="pres">
      <dgm:prSet presAssocID="{188F8AF7-D0CC-42A3-8B59-1614C1A9D16C}" presName="sibTrans" presStyleCnt="0"/>
      <dgm:spPr/>
    </dgm:pt>
    <dgm:pt modelId="{C76E1792-B41C-440E-9E53-D57A62B0BC21}" type="pres">
      <dgm:prSet presAssocID="{1590CFDA-62AB-494C-9B9E-6AD2F61911C0}" presName="compNode" presStyleCnt="0"/>
      <dgm:spPr/>
    </dgm:pt>
    <dgm:pt modelId="{3015D3C5-7EEB-4B44-8A31-33D166D2C76B}" type="pres">
      <dgm:prSet presAssocID="{1590CFDA-62AB-494C-9B9E-6AD2F61911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́ch"/>
        </a:ext>
      </dgm:extLst>
    </dgm:pt>
    <dgm:pt modelId="{0169D6C1-D701-4087-B47C-E0507678BE17}" type="pres">
      <dgm:prSet presAssocID="{1590CFDA-62AB-494C-9B9E-6AD2F61911C0}" presName="spaceRect" presStyleCnt="0"/>
      <dgm:spPr/>
    </dgm:pt>
    <dgm:pt modelId="{E1ACC7EB-6477-48DE-8F15-8C90A79D7909}" type="pres">
      <dgm:prSet presAssocID="{1590CFDA-62AB-494C-9B9E-6AD2F61911C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DFD2806-EE9E-4B45-96E6-F0DD5F512360}" srcId="{810A1A95-9FCA-4886-81FA-386BDA7FB172}" destId="{1590CFDA-62AB-494C-9B9E-6AD2F61911C0}" srcOrd="1" destOrd="0" parTransId="{4DF8C782-DC21-4ACE-BA4B-A1CB97561E65}" sibTransId="{A2794507-33FB-4FFB-9B7D-9CA94A1B8E92}"/>
    <dgm:cxn modelId="{D6A48D06-6522-4318-908D-D494DDC63C33}" type="presOf" srcId="{810A1A95-9FCA-4886-81FA-386BDA7FB172}" destId="{0CE73EDB-0D5F-45D2-A5C1-EE3B6EB37995}" srcOrd="0" destOrd="0" presId="urn:microsoft.com/office/officeart/2018/2/layout/IconLabelList"/>
    <dgm:cxn modelId="{591AE15D-F699-4096-9A42-19425C8C5BB2}" type="presOf" srcId="{91FCBDC1-5DE5-46FB-BE2E-839E68624CCF}" destId="{1F660C43-F4F1-4F93-AFDE-A210CBE97841}" srcOrd="0" destOrd="0" presId="urn:microsoft.com/office/officeart/2018/2/layout/IconLabelList"/>
    <dgm:cxn modelId="{96E63082-6712-4CF2-8492-E26523B34272}" type="presOf" srcId="{1590CFDA-62AB-494C-9B9E-6AD2F61911C0}" destId="{E1ACC7EB-6477-48DE-8F15-8C90A79D7909}" srcOrd="0" destOrd="0" presId="urn:microsoft.com/office/officeart/2018/2/layout/IconLabelList"/>
    <dgm:cxn modelId="{03575DB1-6229-44F5-A512-45AAF47D0820}" srcId="{810A1A95-9FCA-4886-81FA-386BDA7FB172}" destId="{91FCBDC1-5DE5-46FB-BE2E-839E68624CCF}" srcOrd="0" destOrd="0" parTransId="{CC94D037-7A4E-45DF-8B4A-873EF6565E67}" sibTransId="{188F8AF7-D0CC-42A3-8B59-1614C1A9D16C}"/>
    <dgm:cxn modelId="{36F6E81C-E150-4752-AB76-4308D192B367}" type="presParOf" srcId="{0CE73EDB-0D5F-45D2-A5C1-EE3B6EB37995}" destId="{B548D8CB-D88E-463A-997A-640F3A4367DA}" srcOrd="0" destOrd="0" presId="urn:microsoft.com/office/officeart/2018/2/layout/IconLabelList"/>
    <dgm:cxn modelId="{C9E0FF8C-2891-4DD6-BBEF-1C72CFCB539D}" type="presParOf" srcId="{B548D8CB-D88E-463A-997A-640F3A4367DA}" destId="{AA116800-E820-43B3-AFB5-2BD21AC7F168}" srcOrd="0" destOrd="0" presId="urn:microsoft.com/office/officeart/2018/2/layout/IconLabelList"/>
    <dgm:cxn modelId="{DA9AF31D-54D1-4028-B82E-293474D6CDEC}" type="presParOf" srcId="{B548D8CB-D88E-463A-997A-640F3A4367DA}" destId="{3EDFCF39-F25D-45F7-B71F-75E5DBD54F6A}" srcOrd="1" destOrd="0" presId="urn:microsoft.com/office/officeart/2018/2/layout/IconLabelList"/>
    <dgm:cxn modelId="{8D2A1C4E-E3E8-4662-87AE-84235FF8A032}" type="presParOf" srcId="{B548D8CB-D88E-463A-997A-640F3A4367DA}" destId="{1F660C43-F4F1-4F93-AFDE-A210CBE97841}" srcOrd="2" destOrd="0" presId="urn:microsoft.com/office/officeart/2018/2/layout/IconLabelList"/>
    <dgm:cxn modelId="{9F51E40F-0F45-4976-B66E-C3726C1C51EC}" type="presParOf" srcId="{0CE73EDB-0D5F-45D2-A5C1-EE3B6EB37995}" destId="{2757A1BF-B8BF-4715-8BCD-2622DB61C2A3}" srcOrd="1" destOrd="0" presId="urn:microsoft.com/office/officeart/2018/2/layout/IconLabelList"/>
    <dgm:cxn modelId="{BB9A5352-CF32-4D58-88F7-A8E2A490E56C}" type="presParOf" srcId="{0CE73EDB-0D5F-45D2-A5C1-EE3B6EB37995}" destId="{C76E1792-B41C-440E-9E53-D57A62B0BC21}" srcOrd="2" destOrd="0" presId="urn:microsoft.com/office/officeart/2018/2/layout/IconLabelList"/>
    <dgm:cxn modelId="{6CDC5F3A-08C9-4381-9CE6-D75612C5B804}" type="presParOf" srcId="{C76E1792-B41C-440E-9E53-D57A62B0BC21}" destId="{3015D3C5-7EEB-4B44-8A31-33D166D2C76B}" srcOrd="0" destOrd="0" presId="urn:microsoft.com/office/officeart/2018/2/layout/IconLabelList"/>
    <dgm:cxn modelId="{ED5ECB7A-B9C4-4B21-963D-0CFC36FB1512}" type="presParOf" srcId="{C76E1792-B41C-440E-9E53-D57A62B0BC21}" destId="{0169D6C1-D701-4087-B47C-E0507678BE17}" srcOrd="1" destOrd="0" presId="urn:microsoft.com/office/officeart/2018/2/layout/IconLabelList"/>
    <dgm:cxn modelId="{5CF6478F-6242-4D55-BC9D-0E2969E7B912}" type="presParOf" srcId="{C76E1792-B41C-440E-9E53-D57A62B0BC21}" destId="{E1ACC7EB-6477-48DE-8F15-8C90A79D79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BE27B-878C-4E6C-8AC7-D12D52AE54EB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3F7AB1-A431-4A6C-BFDF-431741BC3F25}">
      <dgm:prSet/>
      <dgm:spPr/>
      <dgm:t>
        <a:bodyPr/>
        <a:lstStyle/>
        <a:p>
          <a:r>
            <a:rPr lang="en-US" b="0" i="0"/>
            <a:t>Triển khai của bài báo</a:t>
          </a:r>
          <a:endParaRPr lang="en-US"/>
        </a:p>
      </dgm:t>
    </dgm:pt>
    <dgm:pt modelId="{E57E4E2A-9520-40E3-B9C5-3EA79F80B673}" type="parTrans" cxnId="{53350B0D-91BC-4D19-BF3E-BA1BC25DE9AB}">
      <dgm:prSet/>
      <dgm:spPr/>
      <dgm:t>
        <a:bodyPr/>
        <a:lstStyle/>
        <a:p>
          <a:endParaRPr lang="en-US"/>
        </a:p>
      </dgm:t>
    </dgm:pt>
    <dgm:pt modelId="{A04A01B6-3E78-4128-8C80-41407DD6DF62}" type="sibTrans" cxnId="{53350B0D-91BC-4D19-BF3E-BA1BC25DE9AB}">
      <dgm:prSet/>
      <dgm:spPr/>
      <dgm:t>
        <a:bodyPr/>
        <a:lstStyle/>
        <a:p>
          <a:endParaRPr lang="en-US"/>
        </a:p>
      </dgm:t>
    </dgm:pt>
    <dgm:pt modelId="{AB01C2D6-902F-47BC-93AB-7EA1F726DEC9}">
      <dgm:prSet/>
      <dgm:spPr/>
      <dgm:t>
        <a:bodyPr/>
        <a:lstStyle/>
        <a:p>
          <a:r>
            <a:rPr lang="en-US" err="1"/>
            <a:t>Sử</a:t>
          </a:r>
          <a:r>
            <a:rPr lang="en-US"/>
            <a:t> </a:t>
          </a:r>
          <a:r>
            <a:rPr lang="en-US" err="1"/>
            <a:t>dụng</a:t>
          </a:r>
          <a:r>
            <a:rPr lang="en-US"/>
            <a:t> AES-128-CTR </a:t>
          </a:r>
          <a:r>
            <a:rPr lang="en-US" err="1"/>
            <a:t>để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 </a:t>
          </a:r>
          <a:r>
            <a:rPr lang="en-US" err="1"/>
            <a:t>hóa</a:t>
          </a:r>
          <a:r>
            <a:rPr lang="en-US"/>
            <a:t> - </a:t>
          </a:r>
          <a:r>
            <a:rPr lang="en-US" err="1"/>
            <a:t>giải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.</a:t>
          </a:r>
        </a:p>
      </dgm:t>
    </dgm:pt>
    <dgm:pt modelId="{E598C945-9E08-4FA5-82A4-14AC0B270885}" type="parTrans" cxnId="{E8C7C46F-2DD1-4329-ACDA-3A853A254BAB}">
      <dgm:prSet/>
      <dgm:spPr/>
      <dgm:t>
        <a:bodyPr/>
        <a:lstStyle/>
        <a:p>
          <a:endParaRPr lang="en-US"/>
        </a:p>
      </dgm:t>
    </dgm:pt>
    <dgm:pt modelId="{C813FEB8-3B1D-4F43-8328-D0AC7F1CCD2C}" type="sibTrans" cxnId="{E8C7C46F-2DD1-4329-ACDA-3A853A254BAB}">
      <dgm:prSet/>
      <dgm:spPr/>
      <dgm:t>
        <a:bodyPr/>
        <a:lstStyle/>
        <a:p>
          <a:endParaRPr lang="en-US"/>
        </a:p>
      </dgm:t>
    </dgm:pt>
    <dgm:pt modelId="{76453007-E498-4179-A4EB-ED2E44FFDB78}">
      <dgm:prSet/>
      <dgm:spPr/>
      <dgm:t>
        <a:bodyPr/>
        <a:lstStyle/>
        <a:p>
          <a:r>
            <a:rPr lang="en-US" err="1"/>
            <a:t>Mã</a:t>
          </a:r>
          <a:r>
            <a:rPr lang="en-US"/>
            <a:t> </a:t>
          </a:r>
          <a:r>
            <a:rPr lang="en-US" err="1"/>
            <a:t>xác</a:t>
          </a:r>
          <a:r>
            <a:rPr lang="en-US"/>
            <a:t> </a:t>
          </a:r>
          <a:r>
            <a:rPr lang="en-US" err="1"/>
            <a:t>thực</a:t>
          </a:r>
          <a:r>
            <a:rPr lang="en-US"/>
            <a:t> </a:t>
          </a:r>
          <a:r>
            <a:rPr lang="en-US" err="1"/>
            <a:t>thông</a:t>
          </a:r>
          <a:r>
            <a:rPr lang="en-US"/>
            <a:t> </a:t>
          </a:r>
          <a:r>
            <a:rPr lang="en-US" err="1"/>
            <a:t>điệp</a:t>
          </a:r>
          <a:r>
            <a:rPr lang="en-US"/>
            <a:t> </a:t>
          </a:r>
          <a:r>
            <a:rPr lang="en-US" err="1"/>
            <a:t>dựa</a:t>
          </a:r>
          <a:r>
            <a:rPr lang="en-US"/>
            <a:t> </a:t>
          </a:r>
          <a:r>
            <a:rPr lang="en-US" err="1"/>
            <a:t>trên</a:t>
          </a:r>
          <a:r>
            <a:rPr lang="en-US"/>
            <a:t> SHA256 (HMAC-SHA256) </a:t>
          </a:r>
          <a:r>
            <a:rPr lang="en-US" err="1"/>
            <a:t>để</a:t>
          </a:r>
          <a:r>
            <a:rPr lang="en-US"/>
            <a:t> </a:t>
          </a:r>
          <a:r>
            <a:rPr lang="en-US" err="1"/>
            <a:t>tạo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 </a:t>
          </a:r>
          <a:r>
            <a:rPr lang="en-US" err="1"/>
            <a:t>thông</a:t>
          </a:r>
          <a:r>
            <a:rPr lang="en-US"/>
            <a:t> </a:t>
          </a:r>
          <a:r>
            <a:rPr lang="en-US" err="1"/>
            <a:t>báo</a:t>
          </a:r>
          <a:r>
            <a:rPr lang="en-US"/>
            <a:t> </a:t>
          </a:r>
          <a:r>
            <a:rPr lang="en-US" err="1"/>
            <a:t>từ</a:t>
          </a:r>
          <a:r>
            <a:rPr lang="en-US"/>
            <a:t> </a:t>
          </a:r>
          <a:r>
            <a:rPr lang="en-US" err="1"/>
            <a:t>khóa</a:t>
          </a:r>
          <a:r>
            <a:rPr lang="en-US"/>
            <a:t>.</a:t>
          </a:r>
        </a:p>
      </dgm:t>
    </dgm:pt>
    <dgm:pt modelId="{B37E500F-65E5-4680-A750-F82E4EF7CC25}" type="parTrans" cxnId="{C8483ADB-165E-4EC2-A1C2-BE7F82BD3E1F}">
      <dgm:prSet/>
      <dgm:spPr/>
      <dgm:t>
        <a:bodyPr/>
        <a:lstStyle/>
        <a:p>
          <a:endParaRPr lang="en-US"/>
        </a:p>
      </dgm:t>
    </dgm:pt>
    <dgm:pt modelId="{7D82128E-7EB7-4CF3-A32C-CF1319BA6DD4}" type="sibTrans" cxnId="{C8483ADB-165E-4EC2-A1C2-BE7F82BD3E1F}">
      <dgm:prSet/>
      <dgm:spPr/>
      <dgm:t>
        <a:bodyPr/>
        <a:lstStyle/>
        <a:p>
          <a:endParaRPr lang="en-US"/>
        </a:p>
      </dgm:t>
    </dgm:pt>
    <dgm:pt modelId="{E1E468E8-1B7D-487C-8DD0-3F33792AC072}">
      <dgm:prSet/>
      <dgm:spPr/>
      <dgm:t>
        <a:bodyPr/>
        <a:lstStyle/>
        <a:p>
          <a:r>
            <a:rPr lang="en-US"/>
            <a:t>Sử dụng hàm băm SHA256 để tạo mã nhận dạng khối.</a:t>
          </a:r>
        </a:p>
      </dgm:t>
    </dgm:pt>
    <dgm:pt modelId="{7EDF6216-398E-481F-A464-C4D6FA92F473}" type="parTrans" cxnId="{592647BA-D61D-4A65-B85F-E1EC1624F542}">
      <dgm:prSet/>
      <dgm:spPr/>
      <dgm:t>
        <a:bodyPr/>
        <a:lstStyle/>
        <a:p>
          <a:endParaRPr lang="en-US"/>
        </a:p>
      </dgm:t>
    </dgm:pt>
    <dgm:pt modelId="{D52B31C1-78F5-4B07-A4BF-44C590FC780E}" type="sibTrans" cxnId="{592647BA-D61D-4A65-B85F-E1EC1624F542}">
      <dgm:prSet/>
      <dgm:spPr/>
      <dgm:t>
        <a:bodyPr/>
        <a:lstStyle/>
        <a:p>
          <a:endParaRPr lang="en-US"/>
        </a:p>
      </dgm:t>
    </dgm:pt>
    <dgm:pt modelId="{74CA48FE-68C2-41DC-AF22-C5A501E51206}">
      <dgm:prSet/>
      <dgm:spPr/>
      <dgm:t>
        <a:bodyPr/>
        <a:lstStyle/>
        <a:p>
          <a:r>
            <a:rPr lang="en-US"/>
            <a:t>Cập nhập và thay thế:</a:t>
          </a:r>
        </a:p>
      </dgm:t>
    </dgm:pt>
    <dgm:pt modelId="{14B0F3BE-7BA4-4D07-B528-8A508547E13C}" type="parTrans" cxnId="{BF58F981-A12C-4408-9F6B-A86B0F3C9910}">
      <dgm:prSet/>
      <dgm:spPr/>
      <dgm:t>
        <a:bodyPr/>
        <a:lstStyle/>
        <a:p>
          <a:endParaRPr lang="en-US"/>
        </a:p>
      </dgm:t>
    </dgm:pt>
    <dgm:pt modelId="{8215E7CC-9846-4D9A-B669-5F4A6EBEC3C4}" type="sibTrans" cxnId="{BF58F981-A12C-4408-9F6B-A86B0F3C9910}">
      <dgm:prSet/>
      <dgm:spPr/>
      <dgm:t>
        <a:bodyPr/>
        <a:lstStyle/>
        <a:p>
          <a:endParaRPr lang="en-US"/>
        </a:p>
      </dgm:t>
    </dgm:pt>
    <dgm:pt modelId="{FF4F8ED8-00A5-47CC-A11D-A4362E02C6E8}">
      <dgm:prSet/>
      <dgm:spPr/>
      <dgm:t>
        <a:bodyPr/>
        <a:lstStyle/>
        <a:p>
          <a:r>
            <a:rPr lang="en-US" err="1"/>
            <a:t>Sử</a:t>
          </a:r>
          <a:r>
            <a:rPr lang="en-US"/>
            <a:t> </a:t>
          </a:r>
          <a:r>
            <a:rPr lang="en-US" err="1"/>
            <a:t>dụng</a:t>
          </a:r>
          <a:r>
            <a:rPr lang="en-US"/>
            <a:t> AES-256-CTR </a:t>
          </a:r>
          <a:r>
            <a:rPr lang="en-US" err="1"/>
            <a:t>để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 </a:t>
          </a:r>
          <a:r>
            <a:rPr lang="en-US" err="1"/>
            <a:t>hóa</a:t>
          </a:r>
          <a:r>
            <a:rPr lang="en-US"/>
            <a:t> - </a:t>
          </a:r>
          <a:r>
            <a:rPr lang="en-US" err="1"/>
            <a:t>giải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.</a:t>
          </a:r>
        </a:p>
      </dgm:t>
    </dgm:pt>
    <dgm:pt modelId="{9AD52BAD-006E-4A43-98A1-75DC83A01688}" type="parTrans" cxnId="{42B5AC67-CCA3-4277-84D7-B0A30A5CED3F}">
      <dgm:prSet/>
      <dgm:spPr/>
      <dgm:t>
        <a:bodyPr/>
        <a:lstStyle/>
        <a:p>
          <a:endParaRPr lang="en-US"/>
        </a:p>
      </dgm:t>
    </dgm:pt>
    <dgm:pt modelId="{3DB6040C-E280-41F2-9A60-D89F3192B337}" type="sibTrans" cxnId="{42B5AC67-CCA3-4277-84D7-B0A30A5CED3F}">
      <dgm:prSet/>
      <dgm:spPr/>
      <dgm:t>
        <a:bodyPr/>
        <a:lstStyle/>
        <a:p>
          <a:endParaRPr lang="en-US"/>
        </a:p>
      </dgm:t>
    </dgm:pt>
    <dgm:pt modelId="{9931DF42-F5E3-4E08-ACB9-701746047071}">
      <dgm:prSet/>
      <dgm:spPr/>
      <dgm:t>
        <a:bodyPr/>
        <a:lstStyle/>
        <a:p>
          <a:r>
            <a:rPr lang="en-US" err="1"/>
            <a:t>Mã</a:t>
          </a:r>
          <a:r>
            <a:rPr lang="en-US"/>
            <a:t> </a:t>
          </a:r>
          <a:r>
            <a:rPr lang="en-US" err="1"/>
            <a:t>xác</a:t>
          </a:r>
          <a:r>
            <a:rPr lang="en-US"/>
            <a:t> </a:t>
          </a:r>
          <a:r>
            <a:rPr lang="en-US" err="1"/>
            <a:t>thực</a:t>
          </a:r>
          <a:r>
            <a:rPr lang="en-US"/>
            <a:t> </a:t>
          </a:r>
          <a:r>
            <a:rPr lang="en-US" err="1"/>
            <a:t>thông</a:t>
          </a:r>
          <a:r>
            <a:rPr lang="en-US"/>
            <a:t> </a:t>
          </a:r>
          <a:r>
            <a:rPr lang="en-US" err="1"/>
            <a:t>điệp</a:t>
          </a:r>
          <a:r>
            <a:rPr lang="en-US"/>
            <a:t> </a:t>
          </a:r>
          <a:r>
            <a:rPr lang="en-US" err="1"/>
            <a:t>dựa</a:t>
          </a:r>
          <a:r>
            <a:rPr lang="en-US"/>
            <a:t> </a:t>
          </a:r>
          <a:r>
            <a:rPr lang="en-US" err="1"/>
            <a:t>trên</a:t>
          </a:r>
          <a:r>
            <a:rPr lang="en-US"/>
            <a:t> SHA3-256 </a:t>
          </a:r>
          <a:r>
            <a:rPr lang="en-US" err="1"/>
            <a:t>để</a:t>
          </a:r>
          <a:r>
            <a:rPr lang="en-US"/>
            <a:t> </a:t>
          </a:r>
          <a:r>
            <a:rPr lang="en-US" err="1"/>
            <a:t>tạo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 </a:t>
          </a:r>
          <a:r>
            <a:rPr lang="en-US" err="1"/>
            <a:t>thông</a:t>
          </a:r>
          <a:r>
            <a:rPr lang="en-US"/>
            <a:t> </a:t>
          </a:r>
          <a:r>
            <a:rPr lang="en-US" err="1"/>
            <a:t>báo</a:t>
          </a:r>
          <a:r>
            <a:rPr lang="en-US"/>
            <a:t> </a:t>
          </a:r>
          <a:r>
            <a:rPr lang="en-US" err="1"/>
            <a:t>từ</a:t>
          </a:r>
          <a:r>
            <a:rPr lang="en-US"/>
            <a:t> </a:t>
          </a:r>
          <a:r>
            <a:rPr lang="en-US" err="1"/>
            <a:t>khóa</a:t>
          </a:r>
          <a:r>
            <a:rPr lang="en-US"/>
            <a:t>.</a:t>
          </a:r>
        </a:p>
      </dgm:t>
    </dgm:pt>
    <dgm:pt modelId="{CE2915EF-810E-42FD-B692-66C26AC1DB77}" type="parTrans" cxnId="{3930A238-DA68-42CC-ACD7-3BEA107CDD1D}">
      <dgm:prSet/>
      <dgm:spPr/>
      <dgm:t>
        <a:bodyPr/>
        <a:lstStyle/>
        <a:p>
          <a:endParaRPr lang="en-US"/>
        </a:p>
      </dgm:t>
    </dgm:pt>
    <dgm:pt modelId="{94185F5F-EF1F-48F4-9CBC-18396832A41E}" type="sibTrans" cxnId="{3930A238-DA68-42CC-ACD7-3BEA107CDD1D}">
      <dgm:prSet/>
      <dgm:spPr/>
      <dgm:t>
        <a:bodyPr/>
        <a:lstStyle/>
        <a:p>
          <a:endParaRPr lang="en-US"/>
        </a:p>
      </dgm:t>
    </dgm:pt>
    <dgm:pt modelId="{BCC13D4A-C549-4687-B113-BF11426F19F5}">
      <dgm:prSet/>
      <dgm:spPr/>
      <dgm:t>
        <a:bodyPr/>
        <a:lstStyle/>
        <a:p>
          <a:r>
            <a:rPr lang="en-US" err="1"/>
            <a:t>Sử</a:t>
          </a:r>
          <a:r>
            <a:rPr lang="en-US"/>
            <a:t> </a:t>
          </a:r>
          <a:r>
            <a:rPr lang="en-US" err="1"/>
            <a:t>dụng</a:t>
          </a:r>
          <a:r>
            <a:rPr lang="en-US"/>
            <a:t> </a:t>
          </a:r>
          <a:r>
            <a:rPr lang="en-US" err="1"/>
            <a:t>hàm</a:t>
          </a:r>
          <a:r>
            <a:rPr lang="en-US"/>
            <a:t> </a:t>
          </a:r>
          <a:r>
            <a:rPr lang="en-US" err="1"/>
            <a:t>băm</a:t>
          </a:r>
          <a:r>
            <a:rPr lang="en-US"/>
            <a:t> SHA3-256 để </a:t>
          </a:r>
          <a:r>
            <a:rPr lang="en-US" err="1"/>
            <a:t>tạo</a:t>
          </a:r>
          <a:r>
            <a:rPr lang="en-US"/>
            <a:t> </a:t>
          </a:r>
          <a:r>
            <a:rPr lang="en-US" err="1"/>
            <a:t>mã</a:t>
          </a:r>
          <a:r>
            <a:rPr lang="en-US"/>
            <a:t> </a:t>
          </a:r>
          <a:r>
            <a:rPr lang="en-US" err="1"/>
            <a:t>nhận</a:t>
          </a:r>
          <a:r>
            <a:rPr lang="en-US"/>
            <a:t> </a:t>
          </a:r>
          <a:r>
            <a:rPr lang="en-US" err="1"/>
            <a:t>dạng</a:t>
          </a:r>
          <a:r>
            <a:rPr lang="en-US"/>
            <a:t> </a:t>
          </a:r>
          <a:r>
            <a:rPr lang="en-US" err="1"/>
            <a:t>khối</a:t>
          </a:r>
          <a:endParaRPr lang="en-US"/>
        </a:p>
      </dgm:t>
    </dgm:pt>
    <dgm:pt modelId="{F41EF76B-5131-4D2B-BAAA-BE1214B470B7}" type="parTrans" cxnId="{A7CD26CF-E232-4AEF-8F7F-97421A50461B}">
      <dgm:prSet/>
      <dgm:spPr/>
      <dgm:t>
        <a:bodyPr/>
        <a:lstStyle/>
        <a:p>
          <a:endParaRPr lang="en-US"/>
        </a:p>
      </dgm:t>
    </dgm:pt>
    <dgm:pt modelId="{A8EDD83B-AB3D-451F-BB5C-B15CBB788E7B}" type="sibTrans" cxnId="{A7CD26CF-E232-4AEF-8F7F-97421A50461B}">
      <dgm:prSet/>
      <dgm:spPr/>
      <dgm:t>
        <a:bodyPr/>
        <a:lstStyle/>
        <a:p>
          <a:endParaRPr lang="en-US"/>
        </a:p>
      </dgm:t>
    </dgm:pt>
    <dgm:pt modelId="{F0D76F8F-C09E-4204-83E1-06160F8F01F9}" type="pres">
      <dgm:prSet presAssocID="{B4FBE27B-878C-4E6C-8AC7-D12D52AE54EB}" presName="linear" presStyleCnt="0">
        <dgm:presLayoutVars>
          <dgm:animLvl val="lvl"/>
          <dgm:resizeHandles val="exact"/>
        </dgm:presLayoutVars>
      </dgm:prSet>
      <dgm:spPr/>
    </dgm:pt>
    <dgm:pt modelId="{91213B1B-5F25-49ED-9150-E457D23B73EB}" type="pres">
      <dgm:prSet presAssocID="{6C3F7AB1-A431-4A6C-BFDF-431741BC3F2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071F47C-2FAA-4E0F-B83D-6192CEE127EA}" type="pres">
      <dgm:prSet presAssocID="{6C3F7AB1-A431-4A6C-BFDF-431741BC3F25}" presName="childText" presStyleLbl="revTx" presStyleIdx="0" presStyleCnt="2">
        <dgm:presLayoutVars>
          <dgm:bulletEnabled val="1"/>
        </dgm:presLayoutVars>
      </dgm:prSet>
      <dgm:spPr/>
    </dgm:pt>
    <dgm:pt modelId="{B8CB2FBF-22AA-4ABF-AD30-C6FEE3A5234C}" type="pres">
      <dgm:prSet presAssocID="{74CA48FE-68C2-41DC-AF22-C5A501E512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F3DD087-EF5F-498C-B903-28F95D4CA44E}" type="pres">
      <dgm:prSet presAssocID="{74CA48FE-68C2-41DC-AF22-C5A501E5120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3350B0D-91BC-4D19-BF3E-BA1BC25DE9AB}" srcId="{B4FBE27B-878C-4E6C-8AC7-D12D52AE54EB}" destId="{6C3F7AB1-A431-4A6C-BFDF-431741BC3F25}" srcOrd="0" destOrd="0" parTransId="{E57E4E2A-9520-40E3-B9C5-3EA79F80B673}" sibTransId="{A04A01B6-3E78-4128-8C80-41407DD6DF62}"/>
    <dgm:cxn modelId="{B971A323-AE84-40D3-BF9F-2BE8B5F6FB7C}" type="presOf" srcId="{E1E468E8-1B7D-487C-8DD0-3F33792AC072}" destId="{F071F47C-2FAA-4E0F-B83D-6192CEE127EA}" srcOrd="0" destOrd="2" presId="urn:microsoft.com/office/officeart/2005/8/layout/vList2"/>
    <dgm:cxn modelId="{3930A238-DA68-42CC-ACD7-3BEA107CDD1D}" srcId="{74CA48FE-68C2-41DC-AF22-C5A501E51206}" destId="{9931DF42-F5E3-4E08-ACB9-701746047071}" srcOrd="1" destOrd="0" parTransId="{CE2915EF-810E-42FD-B692-66C26AC1DB77}" sibTransId="{94185F5F-EF1F-48F4-9CBC-18396832A41E}"/>
    <dgm:cxn modelId="{5874163A-76A1-491C-ABC1-DA94D222F61E}" type="presOf" srcId="{6C3F7AB1-A431-4A6C-BFDF-431741BC3F25}" destId="{91213B1B-5F25-49ED-9150-E457D23B73EB}" srcOrd="0" destOrd="0" presId="urn:microsoft.com/office/officeart/2005/8/layout/vList2"/>
    <dgm:cxn modelId="{BEC89B5E-BB79-4C53-8E37-C489DB8E70B7}" type="presOf" srcId="{74CA48FE-68C2-41DC-AF22-C5A501E51206}" destId="{B8CB2FBF-22AA-4ABF-AD30-C6FEE3A5234C}" srcOrd="0" destOrd="0" presId="urn:microsoft.com/office/officeart/2005/8/layout/vList2"/>
    <dgm:cxn modelId="{99D25944-6D7A-46AA-91CA-27AECA4C9AC9}" type="presOf" srcId="{B4FBE27B-878C-4E6C-8AC7-D12D52AE54EB}" destId="{F0D76F8F-C09E-4204-83E1-06160F8F01F9}" srcOrd="0" destOrd="0" presId="urn:microsoft.com/office/officeart/2005/8/layout/vList2"/>
    <dgm:cxn modelId="{40882046-F972-419D-9EF1-770C052A8704}" type="presOf" srcId="{9931DF42-F5E3-4E08-ACB9-701746047071}" destId="{BF3DD087-EF5F-498C-B903-28F95D4CA44E}" srcOrd="0" destOrd="1" presId="urn:microsoft.com/office/officeart/2005/8/layout/vList2"/>
    <dgm:cxn modelId="{FB034046-32C2-4A1E-9615-FD00801355BE}" type="presOf" srcId="{BCC13D4A-C549-4687-B113-BF11426F19F5}" destId="{BF3DD087-EF5F-498C-B903-28F95D4CA44E}" srcOrd="0" destOrd="2" presId="urn:microsoft.com/office/officeart/2005/8/layout/vList2"/>
    <dgm:cxn modelId="{42B5AC67-CCA3-4277-84D7-B0A30A5CED3F}" srcId="{74CA48FE-68C2-41DC-AF22-C5A501E51206}" destId="{FF4F8ED8-00A5-47CC-A11D-A4362E02C6E8}" srcOrd="0" destOrd="0" parTransId="{9AD52BAD-006E-4A43-98A1-75DC83A01688}" sibTransId="{3DB6040C-E280-41F2-9A60-D89F3192B337}"/>
    <dgm:cxn modelId="{E8C7C46F-2DD1-4329-ACDA-3A853A254BAB}" srcId="{6C3F7AB1-A431-4A6C-BFDF-431741BC3F25}" destId="{AB01C2D6-902F-47BC-93AB-7EA1F726DEC9}" srcOrd="0" destOrd="0" parTransId="{E598C945-9E08-4FA5-82A4-14AC0B270885}" sibTransId="{C813FEB8-3B1D-4F43-8328-D0AC7F1CCD2C}"/>
    <dgm:cxn modelId="{E95E5C75-A459-44EC-B1D6-3AF541543FDC}" type="presOf" srcId="{76453007-E498-4179-A4EB-ED2E44FFDB78}" destId="{F071F47C-2FAA-4E0F-B83D-6192CEE127EA}" srcOrd="0" destOrd="1" presId="urn:microsoft.com/office/officeart/2005/8/layout/vList2"/>
    <dgm:cxn modelId="{BF58F981-A12C-4408-9F6B-A86B0F3C9910}" srcId="{B4FBE27B-878C-4E6C-8AC7-D12D52AE54EB}" destId="{74CA48FE-68C2-41DC-AF22-C5A501E51206}" srcOrd="1" destOrd="0" parTransId="{14B0F3BE-7BA4-4D07-B528-8A508547E13C}" sibTransId="{8215E7CC-9846-4D9A-B669-5F4A6EBEC3C4}"/>
    <dgm:cxn modelId="{07CC8388-6C02-4ED2-A25F-4A93787234CD}" type="presOf" srcId="{FF4F8ED8-00A5-47CC-A11D-A4362E02C6E8}" destId="{BF3DD087-EF5F-498C-B903-28F95D4CA44E}" srcOrd="0" destOrd="0" presId="urn:microsoft.com/office/officeart/2005/8/layout/vList2"/>
    <dgm:cxn modelId="{592647BA-D61D-4A65-B85F-E1EC1624F542}" srcId="{6C3F7AB1-A431-4A6C-BFDF-431741BC3F25}" destId="{E1E468E8-1B7D-487C-8DD0-3F33792AC072}" srcOrd="2" destOrd="0" parTransId="{7EDF6216-398E-481F-A464-C4D6FA92F473}" sibTransId="{D52B31C1-78F5-4B07-A4BF-44C590FC780E}"/>
    <dgm:cxn modelId="{A7CD26CF-E232-4AEF-8F7F-97421A50461B}" srcId="{74CA48FE-68C2-41DC-AF22-C5A501E51206}" destId="{BCC13D4A-C549-4687-B113-BF11426F19F5}" srcOrd="2" destOrd="0" parTransId="{F41EF76B-5131-4D2B-BAAA-BE1214B470B7}" sibTransId="{A8EDD83B-AB3D-451F-BB5C-B15CBB788E7B}"/>
    <dgm:cxn modelId="{C8483ADB-165E-4EC2-A1C2-BE7F82BD3E1F}" srcId="{6C3F7AB1-A431-4A6C-BFDF-431741BC3F25}" destId="{76453007-E498-4179-A4EB-ED2E44FFDB78}" srcOrd="1" destOrd="0" parTransId="{B37E500F-65E5-4680-A750-F82E4EF7CC25}" sibTransId="{7D82128E-7EB7-4CF3-A32C-CF1319BA6DD4}"/>
    <dgm:cxn modelId="{6D49E6FB-7D4A-45C1-A432-EAA69960FFFA}" type="presOf" srcId="{AB01C2D6-902F-47BC-93AB-7EA1F726DEC9}" destId="{F071F47C-2FAA-4E0F-B83D-6192CEE127EA}" srcOrd="0" destOrd="0" presId="urn:microsoft.com/office/officeart/2005/8/layout/vList2"/>
    <dgm:cxn modelId="{C8509979-9128-4676-9BB8-CFD22555CE1C}" type="presParOf" srcId="{F0D76F8F-C09E-4204-83E1-06160F8F01F9}" destId="{91213B1B-5F25-49ED-9150-E457D23B73EB}" srcOrd="0" destOrd="0" presId="urn:microsoft.com/office/officeart/2005/8/layout/vList2"/>
    <dgm:cxn modelId="{1D971C0D-A708-4BD4-82FB-DBD838BE9A01}" type="presParOf" srcId="{F0D76F8F-C09E-4204-83E1-06160F8F01F9}" destId="{F071F47C-2FAA-4E0F-B83D-6192CEE127EA}" srcOrd="1" destOrd="0" presId="urn:microsoft.com/office/officeart/2005/8/layout/vList2"/>
    <dgm:cxn modelId="{F431763D-6920-4287-8771-B351979849A6}" type="presParOf" srcId="{F0D76F8F-C09E-4204-83E1-06160F8F01F9}" destId="{B8CB2FBF-22AA-4ABF-AD30-C6FEE3A5234C}" srcOrd="2" destOrd="0" presId="urn:microsoft.com/office/officeart/2005/8/layout/vList2"/>
    <dgm:cxn modelId="{47766E6F-B0A9-4CCB-B47E-F153D4CC565B}" type="presParOf" srcId="{F0D76F8F-C09E-4204-83E1-06160F8F01F9}" destId="{BF3DD087-EF5F-498C-B903-28F95D4CA44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16800-E820-43B3-AFB5-2BD21AC7F168}">
      <dsp:nvSpPr>
        <dsp:cNvPr id="0" name=""/>
        <dsp:cNvSpPr/>
      </dsp:nvSpPr>
      <dsp:spPr>
        <a:xfrm>
          <a:off x="1208310" y="322253"/>
          <a:ext cx="1837687" cy="18376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60C43-F4F1-4F93-AFDE-A210CBE97841}">
      <dsp:nvSpPr>
        <dsp:cNvPr id="0" name=""/>
        <dsp:cNvSpPr/>
      </dsp:nvSpPr>
      <dsp:spPr>
        <a:xfrm>
          <a:off x="52623" y="2611687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Language: C++</a:t>
          </a:r>
        </a:p>
      </dsp:txBody>
      <dsp:txXfrm>
        <a:off x="52623" y="2611687"/>
        <a:ext cx="4083750" cy="720000"/>
      </dsp:txXfrm>
    </dsp:sp>
    <dsp:sp modelId="{3015D3C5-7EEB-4B44-8A31-33D166D2C76B}">
      <dsp:nvSpPr>
        <dsp:cNvPr id="0" name=""/>
        <dsp:cNvSpPr/>
      </dsp:nvSpPr>
      <dsp:spPr>
        <a:xfrm>
          <a:off x="5974061" y="322253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CC7EB-6477-48DE-8F15-8C90A79D7909}">
      <dsp:nvSpPr>
        <dsp:cNvPr id="0" name=""/>
        <dsp:cNvSpPr/>
      </dsp:nvSpPr>
      <dsp:spPr>
        <a:xfrm>
          <a:off x="4851030" y="2611687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Crypto++® Library 8.5</a:t>
          </a:r>
        </a:p>
      </dsp:txBody>
      <dsp:txXfrm>
        <a:off x="4851030" y="2611687"/>
        <a:ext cx="408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13B1B-5F25-49ED-9150-E457D23B73EB}">
      <dsp:nvSpPr>
        <dsp:cNvPr id="0" name=""/>
        <dsp:cNvSpPr/>
      </dsp:nvSpPr>
      <dsp:spPr>
        <a:xfrm>
          <a:off x="0" y="80889"/>
          <a:ext cx="6832212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Triển khai của bài báo</a:t>
          </a:r>
          <a:endParaRPr lang="en-US" sz="3000" kern="1200"/>
        </a:p>
      </dsp:txBody>
      <dsp:txXfrm>
        <a:off x="35125" y="116014"/>
        <a:ext cx="6761962" cy="649299"/>
      </dsp:txXfrm>
    </dsp:sp>
    <dsp:sp modelId="{F071F47C-2FAA-4E0F-B83D-6192CEE127EA}">
      <dsp:nvSpPr>
        <dsp:cNvPr id="0" name=""/>
        <dsp:cNvSpPr/>
      </dsp:nvSpPr>
      <dsp:spPr>
        <a:xfrm>
          <a:off x="0" y="800439"/>
          <a:ext cx="6832212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Sử</a:t>
          </a:r>
          <a:r>
            <a:rPr lang="en-US" sz="2300" kern="1200"/>
            <a:t> </a:t>
          </a:r>
          <a:r>
            <a:rPr lang="en-US" sz="2300" kern="1200" err="1"/>
            <a:t>dụng</a:t>
          </a:r>
          <a:r>
            <a:rPr lang="en-US" sz="2300" kern="1200"/>
            <a:t> AES-128-CTR </a:t>
          </a:r>
          <a:r>
            <a:rPr lang="en-US" sz="2300" kern="1200" err="1"/>
            <a:t>để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hóa</a:t>
          </a:r>
          <a:r>
            <a:rPr lang="en-US" sz="2300" kern="1200"/>
            <a:t> - </a:t>
          </a:r>
          <a:r>
            <a:rPr lang="en-US" sz="2300" kern="1200" err="1"/>
            <a:t>giải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xác</a:t>
          </a:r>
          <a:r>
            <a:rPr lang="en-US" sz="2300" kern="1200"/>
            <a:t> </a:t>
          </a:r>
          <a:r>
            <a:rPr lang="en-US" sz="2300" kern="1200" err="1"/>
            <a:t>thực</a:t>
          </a:r>
          <a:r>
            <a:rPr lang="en-US" sz="2300" kern="1200"/>
            <a:t> </a:t>
          </a:r>
          <a:r>
            <a:rPr lang="en-US" sz="2300" kern="1200" err="1"/>
            <a:t>thông</a:t>
          </a:r>
          <a:r>
            <a:rPr lang="en-US" sz="2300" kern="1200"/>
            <a:t> </a:t>
          </a:r>
          <a:r>
            <a:rPr lang="en-US" sz="2300" kern="1200" err="1"/>
            <a:t>điệp</a:t>
          </a:r>
          <a:r>
            <a:rPr lang="en-US" sz="2300" kern="1200"/>
            <a:t> </a:t>
          </a:r>
          <a:r>
            <a:rPr lang="en-US" sz="2300" kern="1200" err="1"/>
            <a:t>dựa</a:t>
          </a:r>
          <a:r>
            <a:rPr lang="en-US" sz="2300" kern="1200"/>
            <a:t> </a:t>
          </a:r>
          <a:r>
            <a:rPr lang="en-US" sz="2300" kern="1200" err="1"/>
            <a:t>trên</a:t>
          </a:r>
          <a:r>
            <a:rPr lang="en-US" sz="2300" kern="1200"/>
            <a:t> SHA256 (HMAC-SHA256) </a:t>
          </a:r>
          <a:r>
            <a:rPr lang="en-US" sz="2300" kern="1200" err="1"/>
            <a:t>để</a:t>
          </a:r>
          <a:r>
            <a:rPr lang="en-US" sz="2300" kern="1200"/>
            <a:t> </a:t>
          </a:r>
          <a:r>
            <a:rPr lang="en-US" sz="2300" kern="1200" err="1"/>
            <a:t>tạo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thông</a:t>
          </a:r>
          <a:r>
            <a:rPr lang="en-US" sz="2300" kern="1200"/>
            <a:t> </a:t>
          </a:r>
          <a:r>
            <a:rPr lang="en-US" sz="2300" kern="1200" err="1"/>
            <a:t>báo</a:t>
          </a:r>
          <a:r>
            <a:rPr lang="en-US" sz="2300" kern="1200"/>
            <a:t> </a:t>
          </a:r>
          <a:r>
            <a:rPr lang="en-US" sz="2300" kern="1200" err="1"/>
            <a:t>từ</a:t>
          </a:r>
          <a:r>
            <a:rPr lang="en-US" sz="2300" kern="1200"/>
            <a:t> </a:t>
          </a:r>
          <a:r>
            <a:rPr lang="en-US" sz="2300" kern="1200" err="1"/>
            <a:t>khóa</a:t>
          </a:r>
          <a:r>
            <a:rPr lang="en-US" sz="2300" kern="120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Sử dụng hàm băm SHA256 để tạo mã nhận dạng khối.</a:t>
          </a:r>
        </a:p>
      </dsp:txBody>
      <dsp:txXfrm>
        <a:off x="0" y="800439"/>
        <a:ext cx="6832212" cy="1831950"/>
      </dsp:txXfrm>
    </dsp:sp>
    <dsp:sp modelId="{B8CB2FBF-22AA-4ABF-AD30-C6FEE3A5234C}">
      <dsp:nvSpPr>
        <dsp:cNvPr id="0" name=""/>
        <dsp:cNvSpPr/>
      </dsp:nvSpPr>
      <dsp:spPr>
        <a:xfrm>
          <a:off x="0" y="2632389"/>
          <a:ext cx="6832212" cy="719549"/>
        </a:xfrm>
        <a:prstGeom prst="roundRect">
          <a:avLst/>
        </a:prstGeom>
        <a:gradFill rotWithShape="0">
          <a:gsLst>
            <a:gs pos="0">
              <a:schemeClr val="accent2">
                <a:hueOff val="889586"/>
                <a:satOff val="-19883"/>
                <a:lumOff val="-18823"/>
                <a:alphaOff val="0"/>
                <a:tint val="96000"/>
                <a:lumMod val="104000"/>
              </a:schemeClr>
            </a:gs>
            <a:gs pos="100000">
              <a:schemeClr val="accent2">
                <a:hueOff val="889586"/>
                <a:satOff val="-19883"/>
                <a:lumOff val="-1882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Cập nhập và thay thế:</a:t>
          </a:r>
        </a:p>
      </dsp:txBody>
      <dsp:txXfrm>
        <a:off x="35125" y="2667514"/>
        <a:ext cx="6761962" cy="649299"/>
      </dsp:txXfrm>
    </dsp:sp>
    <dsp:sp modelId="{BF3DD087-EF5F-498C-B903-28F95D4CA44E}">
      <dsp:nvSpPr>
        <dsp:cNvPr id="0" name=""/>
        <dsp:cNvSpPr/>
      </dsp:nvSpPr>
      <dsp:spPr>
        <a:xfrm>
          <a:off x="0" y="3351939"/>
          <a:ext cx="6832212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Sử</a:t>
          </a:r>
          <a:r>
            <a:rPr lang="en-US" sz="2300" kern="1200"/>
            <a:t> </a:t>
          </a:r>
          <a:r>
            <a:rPr lang="en-US" sz="2300" kern="1200" err="1"/>
            <a:t>dụng</a:t>
          </a:r>
          <a:r>
            <a:rPr lang="en-US" sz="2300" kern="1200"/>
            <a:t> AES-256-CTR </a:t>
          </a:r>
          <a:r>
            <a:rPr lang="en-US" sz="2300" kern="1200" err="1"/>
            <a:t>để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hóa</a:t>
          </a:r>
          <a:r>
            <a:rPr lang="en-US" sz="2300" kern="1200"/>
            <a:t> - </a:t>
          </a:r>
          <a:r>
            <a:rPr lang="en-US" sz="2300" kern="1200" err="1"/>
            <a:t>giải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xác</a:t>
          </a:r>
          <a:r>
            <a:rPr lang="en-US" sz="2300" kern="1200"/>
            <a:t> </a:t>
          </a:r>
          <a:r>
            <a:rPr lang="en-US" sz="2300" kern="1200" err="1"/>
            <a:t>thực</a:t>
          </a:r>
          <a:r>
            <a:rPr lang="en-US" sz="2300" kern="1200"/>
            <a:t> </a:t>
          </a:r>
          <a:r>
            <a:rPr lang="en-US" sz="2300" kern="1200" err="1"/>
            <a:t>thông</a:t>
          </a:r>
          <a:r>
            <a:rPr lang="en-US" sz="2300" kern="1200"/>
            <a:t> </a:t>
          </a:r>
          <a:r>
            <a:rPr lang="en-US" sz="2300" kern="1200" err="1"/>
            <a:t>điệp</a:t>
          </a:r>
          <a:r>
            <a:rPr lang="en-US" sz="2300" kern="1200"/>
            <a:t> </a:t>
          </a:r>
          <a:r>
            <a:rPr lang="en-US" sz="2300" kern="1200" err="1"/>
            <a:t>dựa</a:t>
          </a:r>
          <a:r>
            <a:rPr lang="en-US" sz="2300" kern="1200"/>
            <a:t> </a:t>
          </a:r>
          <a:r>
            <a:rPr lang="en-US" sz="2300" kern="1200" err="1"/>
            <a:t>trên</a:t>
          </a:r>
          <a:r>
            <a:rPr lang="en-US" sz="2300" kern="1200"/>
            <a:t> SHA3-256 </a:t>
          </a:r>
          <a:r>
            <a:rPr lang="en-US" sz="2300" kern="1200" err="1"/>
            <a:t>để</a:t>
          </a:r>
          <a:r>
            <a:rPr lang="en-US" sz="2300" kern="1200"/>
            <a:t> </a:t>
          </a:r>
          <a:r>
            <a:rPr lang="en-US" sz="2300" kern="1200" err="1"/>
            <a:t>tạo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thông</a:t>
          </a:r>
          <a:r>
            <a:rPr lang="en-US" sz="2300" kern="1200"/>
            <a:t> </a:t>
          </a:r>
          <a:r>
            <a:rPr lang="en-US" sz="2300" kern="1200" err="1"/>
            <a:t>báo</a:t>
          </a:r>
          <a:r>
            <a:rPr lang="en-US" sz="2300" kern="1200"/>
            <a:t> </a:t>
          </a:r>
          <a:r>
            <a:rPr lang="en-US" sz="2300" kern="1200" err="1"/>
            <a:t>từ</a:t>
          </a:r>
          <a:r>
            <a:rPr lang="en-US" sz="2300" kern="1200"/>
            <a:t> </a:t>
          </a:r>
          <a:r>
            <a:rPr lang="en-US" sz="2300" kern="1200" err="1"/>
            <a:t>khóa</a:t>
          </a:r>
          <a:r>
            <a:rPr lang="en-US" sz="2300" kern="120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Sử</a:t>
          </a:r>
          <a:r>
            <a:rPr lang="en-US" sz="2300" kern="1200"/>
            <a:t> </a:t>
          </a:r>
          <a:r>
            <a:rPr lang="en-US" sz="2300" kern="1200" err="1"/>
            <a:t>dụng</a:t>
          </a:r>
          <a:r>
            <a:rPr lang="en-US" sz="2300" kern="1200"/>
            <a:t> </a:t>
          </a:r>
          <a:r>
            <a:rPr lang="en-US" sz="2300" kern="1200" err="1"/>
            <a:t>hàm</a:t>
          </a:r>
          <a:r>
            <a:rPr lang="en-US" sz="2300" kern="1200"/>
            <a:t> </a:t>
          </a:r>
          <a:r>
            <a:rPr lang="en-US" sz="2300" kern="1200" err="1"/>
            <a:t>băm</a:t>
          </a:r>
          <a:r>
            <a:rPr lang="en-US" sz="2300" kern="1200"/>
            <a:t> SHA3-256 để </a:t>
          </a:r>
          <a:r>
            <a:rPr lang="en-US" sz="2300" kern="1200" err="1"/>
            <a:t>tạo</a:t>
          </a:r>
          <a:r>
            <a:rPr lang="en-US" sz="2300" kern="1200"/>
            <a:t> </a:t>
          </a:r>
          <a:r>
            <a:rPr lang="en-US" sz="2300" kern="1200" err="1"/>
            <a:t>mã</a:t>
          </a:r>
          <a:r>
            <a:rPr lang="en-US" sz="2300" kern="1200"/>
            <a:t> </a:t>
          </a:r>
          <a:r>
            <a:rPr lang="en-US" sz="2300" kern="1200" err="1"/>
            <a:t>nhận</a:t>
          </a:r>
          <a:r>
            <a:rPr lang="en-US" sz="2300" kern="1200"/>
            <a:t> </a:t>
          </a:r>
          <a:r>
            <a:rPr lang="en-US" sz="2300" kern="1200" err="1"/>
            <a:t>dạng</a:t>
          </a:r>
          <a:r>
            <a:rPr lang="en-US" sz="2300" kern="1200"/>
            <a:t> </a:t>
          </a:r>
          <a:r>
            <a:rPr lang="en-US" sz="2300" kern="1200" err="1"/>
            <a:t>khối</a:t>
          </a:r>
          <a:endParaRPr lang="en-US" sz="2300" kern="1200"/>
        </a:p>
      </dsp:txBody>
      <dsp:txXfrm>
        <a:off x="0" y="3351939"/>
        <a:ext cx="6832212" cy="1831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97682-1F2A-4707-BA6D-7F1D4D98CBF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94684-3AC6-4242-9DB5-C7EB7132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94684-3AC6-4242-9DB5-C7EB7132D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31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Bài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bài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,</a:t>
            </a:r>
          </a:p>
          <a:p>
            <a:r>
              <a:rPr lang="en-US"/>
              <a:t>tài liệu </a:t>
            </a:r>
            <a:r>
              <a:rPr lang="en-US" err="1"/>
              <a:t>thứ</a:t>
            </a:r>
            <a:r>
              <a:rPr lang="en-US"/>
              <a:t> 2 </a:t>
            </a:r>
            <a:r>
              <a:rPr lang="en-US" err="1"/>
              <a:t>là</a:t>
            </a:r>
            <a:r>
              <a:rPr lang="en-US"/>
              <a:t> tài liệu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nguồn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bài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thứ</a:t>
            </a:r>
            <a:r>
              <a:rPr lang="en-US"/>
              <a:t> nhất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94684-3AC6-4242-9DB5-C7EB7132D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86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err="1"/>
              <a:t>Ngày</a:t>
            </a:r>
            <a:r>
              <a:rPr lang="en-US"/>
              <a:t> nay,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1 </a:t>
            </a:r>
            <a:r>
              <a:rPr lang="en-US" err="1"/>
              <a:t>nơi</a:t>
            </a:r>
            <a:r>
              <a:rPr lang="en-US"/>
              <a:t> </a:t>
            </a:r>
            <a:r>
              <a:rPr lang="en-US" err="1"/>
              <a:t>đủ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tất</a:t>
            </a:r>
            <a:r>
              <a:rPr lang="en-US"/>
              <a:t> </a:t>
            </a:r>
            <a:r>
              <a:rPr lang="en-US" err="1"/>
              <a:t>cả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.</a:t>
            </a:r>
          </a:p>
          <a:p>
            <a:pPr marL="171450" indent="-171450">
              <a:buFontTx/>
              <a:buChar char="-"/>
            </a:pP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đám</a:t>
            </a:r>
            <a:r>
              <a:rPr lang="en-US"/>
              <a:t> </a:t>
            </a:r>
            <a:r>
              <a:rPr lang="en-US" err="1"/>
              <a:t>mây</a:t>
            </a:r>
            <a:r>
              <a:rPr lang="en-US"/>
              <a:t> </a:t>
            </a:r>
            <a:r>
              <a:rPr lang="en-US" err="1"/>
              <a:t>đáp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. </a:t>
            </a:r>
            <a:r>
              <a:rPr lang="en-US" err="1"/>
              <a:t>Tuy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đáng</a:t>
            </a:r>
            <a:r>
              <a:rPr lang="en-US"/>
              <a:t> tin </a:t>
            </a:r>
            <a:r>
              <a:rPr lang="en-US" err="1"/>
              <a:t>cậy</a:t>
            </a:r>
            <a:r>
              <a:rPr lang="en-US"/>
              <a:t> =&gt;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gửi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94684-3AC6-4242-9DB5-C7EB7132D3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1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9920" indent="284480" algn="just">
              <a:lnSpc>
                <a:spcPct val="115000"/>
              </a:lnSpc>
              <a:spcAft>
                <a:spcPts val="10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94684-3AC6-4242-9DB5-C7EB7132D3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9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94684-3AC6-4242-9DB5-C7EB7132D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1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demo, ban </a:t>
            </a:r>
            <a:r>
              <a:rPr lang="en-US" err="1"/>
              <a:t>đầu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biết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đâu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dẫn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thầy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tục</a:t>
            </a:r>
            <a:r>
              <a:rPr lang="en-US"/>
              <a:t> </a:t>
            </a:r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kiếm</a:t>
            </a:r>
            <a:r>
              <a:rPr lang="en-US"/>
              <a:t>.</a:t>
            </a:r>
          </a:p>
          <a:p>
            <a:pPr marL="171450" indent="-171450">
              <a:buFontTx/>
              <a:buChar char="-"/>
            </a:pPr>
            <a:r>
              <a:rPr lang="en-US" err="1"/>
              <a:t>Trong</a:t>
            </a:r>
            <a:r>
              <a:rPr lang="en-US"/>
              <a:t> bài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 trình </a:t>
            </a:r>
            <a:r>
              <a:rPr lang="en-US" err="1"/>
              <a:t>bày</a:t>
            </a:r>
            <a:r>
              <a:rPr lang="en-US"/>
              <a:t> </a:t>
            </a:r>
            <a:r>
              <a:rPr lang="en-US" err="1"/>
              <a:t>quá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demo (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) </a:t>
            </a:r>
            <a:r>
              <a:rPr lang="en-US" err="1"/>
              <a:t>nhưng</a:t>
            </a:r>
            <a:r>
              <a:rPr lang="en-US"/>
              <a:t> trình </a:t>
            </a:r>
            <a:r>
              <a:rPr lang="en-US" err="1"/>
              <a:t>bày</a:t>
            </a:r>
            <a:r>
              <a:rPr lang="en-US"/>
              <a:t> </a:t>
            </a:r>
            <a:r>
              <a:rPr lang="en-US" err="1"/>
              <a:t>khá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phần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. Sau </a:t>
            </a:r>
            <a:r>
              <a:rPr lang="en-US" err="1"/>
              <a:t>khi</a:t>
            </a:r>
            <a:r>
              <a:rPr lang="en-US"/>
              <a:t> quay </a:t>
            </a:r>
            <a:r>
              <a:rPr lang="en-US" err="1"/>
              <a:t>ngược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bài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bài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năm</a:t>
            </a:r>
            <a:r>
              <a:rPr lang="en-US"/>
              <a:t> 2017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thấy</a:t>
            </a:r>
            <a:r>
              <a:rPr lang="en-US"/>
              <a:t> </a:t>
            </a:r>
            <a:r>
              <a:rPr lang="en-US" err="1"/>
              <a:t>được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94684-3AC6-4242-9DB5-C7EB7132D3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EFF8-E4BA-4559-92B4-51B7FCBAAE6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4AC9-1293-477B-AD02-056045500100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DABAB-5D53-454C-A1D1-E3732248554C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B1D7-8010-4CFE-B804-1E08F2EFA076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5FED-2DEB-47DF-B1DF-3618C5A31DBD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7C58-9901-4F6C-BDAF-B09A9E690CDB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D9AC-BE31-4327-B445-BA2AD59D2587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B0C6-5DD2-431E-9B5C-6A92A1B853BC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vi-VN" err="1"/>
              <a:t>Bấm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chỉnh</a:t>
            </a:r>
            <a:r>
              <a:rPr lang="vi-VN"/>
              <a:t> </a:t>
            </a:r>
            <a:r>
              <a:rPr lang="vi-VN" err="1"/>
              <a:t>sửa</a:t>
            </a:r>
            <a:r>
              <a:rPr lang="vi-VN"/>
              <a:t> </a:t>
            </a:r>
            <a:r>
              <a:rPr lang="vi-VN" err="1"/>
              <a:t>kiểu</a:t>
            </a:r>
            <a:r>
              <a:rPr lang="vi-VN"/>
              <a:t> văn </a:t>
            </a:r>
            <a:r>
              <a:rPr lang="vi-VN" err="1"/>
              <a:t>bản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Bản</a:t>
            </a:r>
            <a:r>
              <a:rPr lang="vi-VN"/>
              <a:t> </a:t>
            </a:r>
            <a:r>
              <a:rPr lang="vi-VN" err="1"/>
              <a:t>cái</a:t>
            </a:r>
            <a:endParaRPr lang="vi-VN"/>
          </a:p>
          <a:p>
            <a:pPr lvl="1"/>
            <a:r>
              <a:rPr lang="vi-VN" err="1"/>
              <a:t>Mức</a:t>
            </a:r>
            <a:r>
              <a:rPr lang="vi-VN"/>
              <a:t> hai</a:t>
            </a:r>
          </a:p>
          <a:p>
            <a:pPr lvl="2"/>
            <a:r>
              <a:rPr lang="vi-VN" err="1"/>
              <a:t>Mức</a:t>
            </a:r>
            <a:r>
              <a:rPr lang="vi-VN"/>
              <a:t> ba</a:t>
            </a:r>
          </a:p>
          <a:p>
            <a:pPr lvl="3"/>
            <a:r>
              <a:rPr lang="vi-VN" err="1"/>
              <a:t>Mức</a:t>
            </a:r>
            <a:r>
              <a:rPr lang="vi-VN"/>
              <a:t> </a:t>
            </a:r>
            <a:r>
              <a:rPr lang="vi-VN" err="1"/>
              <a:t>bốn</a:t>
            </a:r>
            <a:endParaRPr lang="vi-VN"/>
          </a:p>
          <a:p>
            <a:pPr lvl="4"/>
            <a:r>
              <a:rPr lang="vi-VN" err="1"/>
              <a:t>Mức</a:t>
            </a:r>
            <a:r>
              <a:rPr lang="vi-VN"/>
              <a:t>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C728-0CE5-4330-A81A-B499E7723A49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0AB0-2798-4970-84A1-201986700B52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DD91-4F59-4A1A-B781-03D808EDF46F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EBE0-3506-458B-BF23-CCA70CE6E96F}" type="datetime1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23E5-104F-423B-95DC-3817437C8EF7}" type="datetime1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AE83-871E-4302-B19B-576C1D99E3B9}" type="datetime1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FAEC-D465-4B21-ABB0-81DEBFA18E14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43AF-253D-4382-8CD7-75742DD5DA2E}" type="datetime1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5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err="1"/>
              <a:t>Bấm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chỉnh</a:t>
            </a:r>
            <a:r>
              <a:rPr lang="vi-VN"/>
              <a:t> </a:t>
            </a:r>
            <a:r>
              <a:rPr lang="vi-VN" err="1"/>
              <a:t>sửa</a:t>
            </a:r>
            <a:r>
              <a:rPr lang="vi-VN"/>
              <a:t> </a:t>
            </a:r>
            <a:r>
              <a:rPr lang="vi-VN" err="1"/>
              <a:t>kiểu</a:t>
            </a:r>
            <a:r>
              <a:rPr lang="vi-VN"/>
              <a:t> văn </a:t>
            </a:r>
            <a:r>
              <a:rPr lang="vi-VN" err="1"/>
              <a:t>bản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Bản</a:t>
            </a:r>
            <a:r>
              <a:rPr lang="vi-VN"/>
              <a:t> </a:t>
            </a:r>
            <a:r>
              <a:rPr lang="vi-VN" err="1"/>
              <a:t>cái</a:t>
            </a:r>
            <a:endParaRPr lang="vi-VN"/>
          </a:p>
          <a:p>
            <a:pPr lvl="1"/>
            <a:r>
              <a:rPr lang="vi-VN" err="1"/>
              <a:t>Mức</a:t>
            </a:r>
            <a:r>
              <a:rPr lang="vi-VN"/>
              <a:t> hai</a:t>
            </a:r>
          </a:p>
          <a:p>
            <a:pPr lvl="2"/>
            <a:r>
              <a:rPr lang="vi-VN" err="1"/>
              <a:t>Mức</a:t>
            </a:r>
            <a:r>
              <a:rPr lang="vi-VN"/>
              <a:t> ba</a:t>
            </a:r>
          </a:p>
          <a:p>
            <a:pPr lvl="3"/>
            <a:r>
              <a:rPr lang="vi-VN" err="1"/>
              <a:t>Mức</a:t>
            </a:r>
            <a:r>
              <a:rPr lang="vi-VN"/>
              <a:t> </a:t>
            </a:r>
            <a:r>
              <a:rPr lang="vi-VN" err="1"/>
              <a:t>bốn</a:t>
            </a:r>
            <a:endParaRPr lang="vi-VN"/>
          </a:p>
          <a:p>
            <a:pPr lvl="4"/>
            <a:r>
              <a:rPr lang="vi-VN" err="1"/>
              <a:t>Mức</a:t>
            </a:r>
            <a:r>
              <a:rPr lang="vi-VN"/>
              <a:t>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12A10-26A1-4CDA-80B4-EDD04B581F27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2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557192A-81B7-4144-999D-F2C684064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15" y="1318591"/>
            <a:ext cx="5102159" cy="42208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BÁO CÁO CUỐI KỲ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MẬT MÃ HỌC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924D564-93A2-4484-AA09-F8A3F1AE5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2037" y="804334"/>
            <a:ext cx="4446165" cy="5249332"/>
          </a:xfrm>
        </p:spPr>
        <p:txBody>
          <a:bodyPr anchor="ctr">
            <a:normAutofit/>
          </a:bodyPr>
          <a:lstStyle/>
          <a:p>
            <a:r>
              <a:rPr lang="en-US" sz="2400" err="1">
                <a:solidFill>
                  <a:schemeClr val="tx1"/>
                </a:solidFill>
              </a:rPr>
              <a:t>Giảng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viên:Nguyễn</a:t>
            </a:r>
            <a:r>
              <a:rPr lang="en-US" sz="2400">
                <a:solidFill>
                  <a:schemeClr val="tx1"/>
                </a:solidFill>
              </a:rPr>
              <a:t> Ngọc </a:t>
            </a:r>
            <a:r>
              <a:rPr lang="en-US" sz="2400" err="1">
                <a:solidFill>
                  <a:schemeClr val="tx1"/>
                </a:solidFill>
              </a:rPr>
              <a:t>Tự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err="1">
                <a:solidFill>
                  <a:schemeClr val="tx1"/>
                </a:solidFill>
              </a:rPr>
              <a:t>Thực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hiện</a:t>
            </a:r>
            <a:r>
              <a:rPr lang="en-US" sz="2400">
                <a:solidFill>
                  <a:schemeClr val="tx1"/>
                </a:solidFill>
              </a:rPr>
              <a:t>:	Nguyễn Ngọc Trưởng</a:t>
            </a:r>
          </a:p>
          <a:p>
            <a:r>
              <a:rPr lang="en-US" sz="2400">
                <a:solidFill>
                  <a:schemeClr val="tx1"/>
                </a:solidFill>
              </a:rPr>
              <a:t>			</a:t>
            </a:r>
            <a:r>
              <a:rPr lang="en-US" sz="2400" err="1">
                <a:solidFill>
                  <a:schemeClr val="tx1"/>
                </a:solidFill>
              </a:rPr>
              <a:t>Hồ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Thị</a:t>
            </a:r>
            <a:r>
              <a:rPr lang="en-US" sz="2400">
                <a:solidFill>
                  <a:schemeClr val="tx1"/>
                </a:solidFill>
              </a:rPr>
              <a:t> Ngọc </a:t>
            </a:r>
            <a:r>
              <a:rPr lang="en-US" sz="2400" err="1">
                <a:solidFill>
                  <a:schemeClr val="tx1"/>
                </a:solidFill>
              </a:rPr>
              <a:t>Phúc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990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547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6" name="Chỗ dành sẵn cho Nội dung 4">
            <a:extLst>
              <a:ext uri="{FF2B5EF4-FFF2-40B4-BE49-F238E27FC236}">
                <a16:creationId xmlns:a16="http://schemas.microsoft.com/office/drawing/2014/main" id="{071553C0-F3E5-4914-9863-78B0D0864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8467" y="9223"/>
            <a:ext cx="9939133" cy="6858000"/>
          </a:xfrm>
          <a:prstGeom prst="rect">
            <a:avLst/>
          </a:prstGeom>
        </p:spPr>
      </p:pic>
      <p:sp>
        <p:nvSpPr>
          <p:cNvPr id="147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444947A-00D1-41D2-A135-109F0F25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123182"/>
            <a:ext cx="779767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êu đề 1">
            <a:extLst>
              <a:ext uri="{FF2B5EF4-FFF2-40B4-BE49-F238E27FC236}">
                <a16:creationId xmlns:a16="http://schemas.microsoft.com/office/drawing/2014/main" id="{91AA842F-798D-4F28-ABB0-9A7EC48292B2}"/>
              </a:ext>
            </a:extLst>
          </p:cNvPr>
          <p:cNvSpPr txBox="1">
            <a:spLocks/>
          </p:cNvSpPr>
          <p:nvPr/>
        </p:nvSpPr>
        <p:spPr>
          <a:xfrm>
            <a:off x="583910" y="253220"/>
            <a:ext cx="6642080" cy="1259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45476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4. Multi-server Searchable Data Crypt (MS-SDC)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0744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9AB1344-2745-4475-8D61-20333651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84" y="580567"/>
            <a:ext cx="8911687" cy="1280890"/>
          </a:xfrm>
        </p:spPr>
        <p:txBody>
          <a:bodyPr>
            <a:normAutofit/>
          </a:bodyPr>
          <a:lstStyle/>
          <a:p>
            <a:pPr marL="457200" lvl="1" fontAlgn="base">
              <a:lnSpc>
                <a:spcPct val="107000"/>
              </a:lnSpc>
              <a:spcAft>
                <a:spcPts val="1070"/>
              </a:spcAft>
              <a:buClr>
                <a:srgbClr val="000000"/>
              </a:buClr>
              <a:buSzPts val="1100"/>
            </a:pPr>
            <a:r>
              <a:rPr lang="en-US" sz="36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vi-VN" sz="3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Giao </a:t>
            </a:r>
            <a:r>
              <a:rPr lang="vi-VN" sz="3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vi-VN" sz="3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 MS-SDC</a:t>
            </a:r>
            <a:endParaRPr lang="en-US" sz="3600" b="1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Light (Đầu đề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0CE21E-B8E1-4062-916F-7819A7EA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126" y="1621971"/>
            <a:ext cx="8915400" cy="3777622"/>
          </a:xfrm>
        </p:spPr>
        <p:txBody>
          <a:bodyPr>
            <a:normAutofit/>
          </a:bodyPr>
          <a:lstStyle/>
          <a:p>
            <a:pPr marL="6985" indent="0" algn="just">
              <a:lnSpc>
                <a:spcPct val="112000"/>
              </a:lnSpc>
              <a:spcAft>
                <a:spcPts val="1640"/>
              </a:spcAft>
              <a:buNone/>
            </a:pPr>
            <a:r>
              <a:rPr lang="en-US"/>
              <a:t>- C</a:t>
            </a:r>
            <a:r>
              <a:rPr lang="vi-VN" err="1"/>
              <a:t>hịu</a:t>
            </a:r>
            <a:r>
              <a:rPr lang="vi-VN"/>
              <a:t> </a:t>
            </a:r>
            <a:r>
              <a:rPr lang="vi-VN" err="1"/>
              <a:t>trách</a:t>
            </a:r>
            <a:r>
              <a:rPr lang="vi-VN"/>
              <a:t> </a:t>
            </a:r>
            <a:r>
              <a:rPr lang="vi-VN" err="1"/>
              <a:t>nhiệm</a:t>
            </a:r>
            <a:r>
              <a:rPr lang="vi-VN"/>
              <a:t> cung </a:t>
            </a:r>
            <a:r>
              <a:rPr lang="vi-VN" err="1"/>
              <a:t>cấp</a:t>
            </a:r>
            <a:r>
              <a:rPr lang="vi-VN"/>
              <a:t> giao </a:t>
            </a:r>
            <a:r>
              <a:rPr lang="vi-VN" err="1"/>
              <a:t>diện</a:t>
            </a:r>
            <a:r>
              <a:rPr lang="vi-VN"/>
              <a:t> </a:t>
            </a:r>
            <a:r>
              <a:rPr lang="vi-VN" err="1"/>
              <a:t>thích</a:t>
            </a:r>
            <a:r>
              <a:rPr lang="vi-VN"/>
              <a:t> </a:t>
            </a:r>
            <a:r>
              <a:rPr lang="vi-VN" err="1"/>
              <a:t>hợp</a:t>
            </a:r>
            <a:r>
              <a:rPr lang="vi-VN"/>
              <a:t> cho </a:t>
            </a:r>
            <a:r>
              <a:rPr lang="vi-VN" err="1"/>
              <a:t>hệ</a:t>
            </a:r>
            <a:r>
              <a:rPr lang="vi-VN"/>
              <a:t> </a:t>
            </a:r>
            <a:r>
              <a:rPr lang="vi-VN" err="1"/>
              <a:t>thống</a:t>
            </a:r>
            <a:r>
              <a:rPr lang="vi-VN"/>
              <a:t> MS-SDC</a:t>
            </a:r>
            <a:endParaRPr lang="en-US"/>
          </a:p>
          <a:p>
            <a:pPr marL="6985" indent="0" algn="just">
              <a:lnSpc>
                <a:spcPct val="112000"/>
              </a:lnSpc>
              <a:spcAft>
                <a:spcPts val="1640"/>
              </a:spcAft>
              <a:buNone/>
            </a:pPr>
            <a:r>
              <a:rPr lang="en-US"/>
              <a:t>- C</a:t>
            </a:r>
            <a:r>
              <a:rPr lang="vi-VN"/>
              <a:t>ho </a:t>
            </a:r>
            <a:r>
              <a:rPr lang="vi-VN" err="1"/>
              <a:t>phép</a:t>
            </a:r>
            <a:r>
              <a:rPr lang="vi-VN"/>
              <a:t> </a:t>
            </a:r>
            <a:r>
              <a:rPr lang="vi-VN" err="1"/>
              <a:t>người</a:t>
            </a:r>
            <a:r>
              <a:rPr lang="vi-VN"/>
              <a:t> </a:t>
            </a:r>
            <a:r>
              <a:rPr lang="vi-VN" err="1"/>
              <a:t>dùng</a:t>
            </a:r>
            <a:r>
              <a:rPr lang="vi-VN"/>
              <a:t> </a:t>
            </a:r>
            <a:r>
              <a:rPr lang="vi-VN" err="1"/>
              <a:t>hệ</a:t>
            </a:r>
            <a:r>
              <a:rPr lang="vi-VN"/>
              <a:t> </a:t>
            </a:r>
            <a:r>
              <a:rPr lang="vi-VN" err="1"/>
              <a:t>thống</a:t>
            </a:r>
            <a:r>
              <a:rPr lang="vi-VN"/>
              <a:t> </a:t>
            </a:r>
            <a:r>
              <a:rPr lang="vi-VN" err="1"/>
              <a:t>tải</a:t>
            </a:r>
            <a:r>
              <a:rPr lang="vi-VN"/>
              <a:t> lên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tải</a:t>
            </a:r>
            <a:r>
              <a:rPr lang="vi-VN"/>
              <a:t> </a:t>
            </a:r>
            <a:r>
              <a:rPr lang="vi-VN" err="1"/>
              <a:t>xuống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tệp</a:t>
            </a:r>
            <a:r>
              <a:rPr lang="vi-VN"/>
              <a:t>, sau khi </a:t>
            </a:r>
            <a:r>
              <a:rPr lang="vi-VN" err="1"/>
              <a:t>vượt</a:t>
            </a:r>
            <a:r>
              <a:rPr lang="vi-VN"/>
              <a:t> qua </a:t>
            </a:r>
            <a:r>
              <a:rPr lang="vi-VN" err="1"/>
              <a:t>quá</a:t>
            </a:r>
            <a:r>
              <a:rPr lang="vi-VN"/>
              <a:t> </a:t>
            </a:r>
            <a:r>
              <a:rPr lang="vi-VN" err="1"/>
              <a:t>trình</a:t>
            </a:r>
            <a:r>
              <a:rPr lang="vi-VN"/>
              <a:t> </a:t>
            </a:r>
            <a:r>
              <a:rPr lang="vi-VN" err="1"/>
              <a:t>xác</a:t>
            </a:r>
            <a:r>
              <a:rPr lang="vi-VN"/>
              <a:t> </a:t>
            </a:r>
            <a:r>
              <a:rPr lang="vi-VN" err="1"/>
              <a:t>thực</a:t>
            </a:r>
            <a:r>
              <a:rPr lang="vi-VN"/>
              <a:t>.</a:t>
            </a:r>
            <a:endParaRPr lang="en-US"/>
          </a:p>
          <a:p>
            <a:pPr marL="6985" indent="0" algn="just">
              <a:lnSpc>
                <a:spcPct val="112000"/>
              </a:lnSpc>
              <a:spcAft>
                <a:spcPts val="1640"/>
              </a:spcAft>
              <a:buNone/>
            </a:pPr>
            <a:r>
              <a:rPr lang="en-US"/>
              <a:t>- N</a:t>
            </a:r>
            <a:r>
              <a:rPr lang="vi-VN"/>
              <a:t>ó </a:t>
            </a:r>
            <a:r>
              <a:rPr lang="vi-VN" err="1"/>
              <a:t>cũng</a:t>
            </a:r>
            <a:r>
              <a:rPr lang="vi-VN"/>
              <a:t> cung </a:t>
            </a:r>
            <a:r>
              <a:rPr lang="vi-VN" err="1"/>
              <a:t>cấp</a:t>
            </a:r>
            <a:r>
              <a:rPr lang="vi-VN"/>
              <a:t> cho </a:t>
            </a:r>
            <a:r>
              <a:rPr lang="vi-VN" err="1"/>
              <a:t>người</a:t>
            </a:r>
            <a:r>
              <a:rPr lang="vi-VN"/>
              <a:t> </a:t>
            </a:r>
            <a:r>
              <a:rPr lang="vi-VN" err="1"/>
              <a:t>dùng</a:t>
            </a:r>
            <a:r>
              <a:rPr lang="vi-VN"/>
              <a:t> cơ </a:t>
            </a:r>
            <a:r>
              <a:rPr lang="vi-VN" err="1"/>
              <a:t>sở</a:t>
            </a:r>
            <a:r>
              <a:rPr lang="vi-VN"/>
              <a:t> </a:t>
            </a:r>
            <a:r>
              <a:rPr lang="vi-VN" err="1"/>
              <a:t>tìm</a:t>
            </a:r>
            <a:r>
              <a:rPr lang="vi-VN"/>
              <a:t> </a:t>
            </a:r>
            <a:r>
              <a:rPr lang="vi-VN" err="1"/>
              <a:t>kiếm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tệp</a:t>
            </a:r>
            <a:r>
              <a:rPr lang="vi-VN"/>
              <a:t> </a:t>
            </a:r>
            <a:r>
              <a:rPr lang="vi-VN" err="1"/>
              <a:t>sử</a:t>
            </a:r>
            <a:r>
              <a:rPr lang="vi-VN"/>
              <a:t> </a:t>
            </a:r>
            <a:r>
              <a:rPr lang="vi-VN" err="1"/>
              <a:t>dụng</a:t>
            </a:r>
            <a:r>
              <a:rPr lang="vi-VN"/>
              <a:t> (</a:t>
            </a:r>
            <a:r>
              <a:rPr lang="vi-VN" err="1"/>
              <a:t>các</a:t>
            </a:r>
            <a:r>
              <a:rPr lang="vi-VN"/>
              <a:t>) </a:t>
            </a:r>
            <a:r>
              <a:rPr lang="vi-VN" err="1"/>
              <a:t>từ</a:t>
            </a:r>
            <a:r>
              <a:rPr lang="vi-VN"/>
              <a:t> </a:t>
            </a:r>
            <a:r>
              <a:rPr lang="vi-VN" err="1"/>
              <a:t>khóa</a:t>
            </a:r>
            <a:r>
              <a:rPr lang="vi-VN"/>
              <a:t> trên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tệp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mã</a:t>
            </a:r>
            <a:r>
              <a:rPr lang="vi-VN"/>
              <a:t> </a:t>
            </a:r>
            <a:r>
              <a:rPr lang="vi-VN" err="1"/>
              <a:t>hóa</a:t>
            </a:r>
            <a:r>
              <a:rPr lang="vi-VN"/>
              <a:t> </a:t>
            </a:r>
            <a:r>
              <a:rPr lang="vi-VN" err="1"/>
              <a:t>đã</a:t>
            </a:r>
            <a:r>
              <a:rPr lang="vi-VN"/>
              <a:t> </a:t>
            </a:r>
            <a:r>
              <a:rPr lang="vi-VN" err="1"/>
              <a:t>tải</a:t>
            </a:r>
            <a:r>
              <a:rPr lang="vi-VN"/>
              <a:t> lên </a:t>
            </a:r>
            <a:r>
              <a:rPr lang="vi-VN" err="1"/>
              <a:t>trước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 </a:t>
            </a:r>
            <a:r>
              <a:rPr lang="vi-VN" err="1"/>
              <a:t>mà</a:t>
            </a:r>
            <a:r>
              <a:rPr lang="vi-VN"/>
              <a:t> không </a:t>
            </a:r>
            <a:r>
              <a:rPr lang="vi-VN" err="1"/>
              <a:t>cần</a:t>
            </a:r>
            <a:r>
              <a:rPr lang="vi-VN"/>
              <a:t> </a:t>
            </a:r>
            <a:r>
              <a:rPr lang="vi-VN" err="1"/>
              <a:t>phải</a:t>
            </a:r>
            <a:r>
              <a:rPr lang="vi-VN"/>
              <a:t> </a:t>
            </a:r>
            <a:r>
              <a:rPr lang="vi-VN" err="1"/>
              <a:t>giải</a:t>
            </a:r>
            <a:r>
              <a:rPr lang="vi-VN"/>
              <a:t> </a:t>
            </a:r>
            <a:r>
              <a:rPr lang="vi-VN" err="1"/>
              <a:t>mã</a:t>
            </a:r>
            <a:r>
              <a:rPr lang="vi-VN"/>
              <a:t> </a:t>
            </a:r>
            <a:r>
              <a:rPr lang="vi-VN" err="1"/>
              <a:t>chúng</a:t>
            </a:r>
            <a:r>
              <a:rPr lang="vi-VN"/>
              <a:t>, thông qua công </a:t>
            </a:r>
            <a:r>
              <a:rPr lang="vi-VN" err="1"/>
              <a:t>cụ</a:t>
            </a:r>
            <a:r>
              <a:rPr lang="vi-VN"/>
              <a:t> </a:t>
            </a:r>
            <a:r>
              <a:rPr lang="vi-VN" err="1"/>
              <a:t>tìm</a:t>
            </a:r>
            <a:r>
              <a:rPr lang="vi-VN"/>
              <a:t> </a:t>
            </a:r>
            <a:r>
              <a:rPr lang="vi-VN" err="1"/>
              <a:t>kiếm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thiết</a:t>
            </a:r>
            <a:r>
              <a:rPr lang="vi-VN"/>
              <a:t> </a:t>
            </a:r>
            <a:r>
              <a:rPr lang="vi-VN" err="1"/>
              <a:t>kế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chúng</a:t>
            </a:r>
            <a:r>
              <a:rPr lang="vi-VN"/>
              <a:t> tôi.</a:t>
            </a:r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6A0E116-A09C-443E-BBC8-053FA9C5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11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966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0CE21E-B8E1-4062-916F-7819A7EA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705" y="1287427"/>
            <a:ext cx="10305043" cy="5775011"/>
          </a:xfrm>
        </p:spPr>
        <p:txBody>
          <a:bodyPr>
            <a:noAutofit/>
          </a:bodyPr>
          <a:lstStyle/>
          <a:p>
            <a:pPr marL="6985" indent="0" algn="just">
              <a:lnSpc>
                <a:spcPct val="112000"/>
              </a:lnSpc>
              <a:spcAft>
                <a:spcPts val="1210"/>
              </a:spcAft>
              <a:buNone/>
            </a:pP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Thành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phần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này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là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thành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phần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quan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trọng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nhất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trong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hệ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thống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.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Nó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cung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cấp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các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chức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năng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chính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sau:</a:t>
            </a:r>
            <a:endParaRPr lang="en-US" sz="2200">
              <a:solidFill>
                <a:srgbClr val="000000"/>
              </a:solidFill>
              <a:effectLst/>
              <a:latin typeface="Calibri (Thân)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2000"/>
              </a:lnSpc>
              <a:spcAft>
                <a:spcPts val="20"/>
              </a:spcAft>
              <a:buClr>
                <a:srgbClr val="000000"/>
              </a:buClr>
              <a:buSzPts val="1000"/>
              <a:buFont typeface="+mj-lt"/>
              <a:buAutoNum type="arabicParenBoth"/>
            </a:pP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lên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2000"/>
              </a:lnSpc>
              <a:spcAft>
                <a:spcPts val="20"/>
              </a:spcAft>
              <a:buClr>
                <a:srgbClr val="000000"/>
              </a:buClr>
              <a:buSzPts val="1000"/>
              <a:buFont typeface="+mj-lt"/>
              <a:buAutoNum type="arabicParenBoth"/>
            </a:pP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lên.</a:t>
            </a:r>
            <a:endParaRPr lang="en-US" sz="22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2000"/>
              </a:lnSpc>
              <a:spcAft>
                <a:spcPts val="20"/>
              </a:spcAft>
              <a:buClr>
                <a:srgbClr val="000000"/>
              </a:buClr>
              <a:buSzPts val="1000"/>
              <a:buFont typeface="+mj-lt"/>
              <a:buAutoNum type="arabicParenBoth"/>
            </a:pP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duy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truy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2000"/>
              </a:lnSpc>
              <a:spcAft>
                <a:spcPts val="20"/>
              </a:spcAft>
              <a:buClr>
                <a:srgbClr val="000000"/>
              </a:buClr>
              <a:buSzPts val="1000"/>
              <a:buFont typeface="+mj-lt"/>
              <a:buAutoNum type="arabicParenBoth"/>
            </a:pP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hai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truy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2000"/>
              </a:lnSpc>
              <a:spcAft>
                <a:spcPts val="20"/>
              </a:spcAft>
              <a:buClr>
                <a:srgbClr val="000000"/>
              </a:buClr>
              <a:buSzPts val="1000"/>
              <a:buFont typeface="+mj-lt"/>
              <a:buAutoNum type="arabicParenBoth"/>
            </a:pP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truy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truy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theo so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12000"/>
              </a:lnSpc>
              <a:spcAft>
                <a:spcPts val="1210"/>
              </a:spcAft>
              <a:buClr>
                <a:srgbClr val="000000"/>
              </a:buClr>
              <a:buSzPts val="1000"/>
              <a:buFont typeface="+mj-lt"/>
              <a:buAutoNum type="arabicParenBoth"/>
            </a:pP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Băm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đưa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cơ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thêm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vi-VN" sz="2200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" indent="144145" algn="just">
              <a:lnSpc>
                <a:spcPct val="112000"/>
              </a:lnSpc>
              <a:spcAft>
                <a:spcPts val="1640"/>
              </a:spcAft>
            </a:pP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Các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chức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năng trên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được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thực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hiện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thông qua tương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tác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với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API MS-SDC.</a:t>
            </a:r>
            <a:endParaRPr lang="en-US" sz="2200">
              <a:solidFill>
                <a:srgbClr val="000000"/>
              </a:solidFill>
              <a:effectLst/>
              <a:latin typeface="Calibri (Thân)"/>
              <a:ea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6A0E116-A09C-443E-BBC8-053FA9C5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12</a:t>
            </a:fld>
            <a:endParaRPr lang="en-US" sz="2400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2812F986-2F7B-44AC-B844-3607CAD5A098}"/>
              </a:ext>
            </a:extLst>
          </p:cNvPr>
          <p:cNvSpPr txBox="1">
            <a:spLocks/>
          </p:cNvSpPr>
          <p:nvPr/>
        </p:nvSpPr>
        <p:spPr>
          <a:xfrm>
            <a:off x="1558784" y="58056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lvl="1" defTabSz="914400" fontAlgn="base">
              <a:lnSpc>
                <a:spcPct val="107000"/>
              </a:lnSpc>
              <a:spcAft>
                <a:spcPts val="1070"/>
              </a:spcAft>
              <a:buClr>
                <a:srgbClr val="000000"/>
              </a:buClr>
              <a:buSzPts val="1100"/>
            </a:pPr>
            <a:r>
              <a:rPr lang="en-US" sz="36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vi-VN" sz="36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MS-SDC</a:t>
            </a:r>
            <a:r>
              <a:rPr lang="en-US" sz="36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 manager</a:t>
            </a:r>
          </a:p>
        </p:txBody>
      </p:sp>
    </p:spTree>
    <p:extLst>
      <p:ext uri="{BB962C8B-B14F-4D97-AF65-F5344CB8AC3E}">
        <p14:creationId xmlns:p14="http://schemas.microsoft.com/office/powerpoint/2010/main" val="412575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0CE21E-B8E1-4062-916F-7819A7EA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928" y="1404258"/>
            <a:ext cx="8915400" cy="3777622"/>
          </a:xfrm>
        </p:spPr>
        <p:txBody>
          <a:bodyPr>
            <a:normAutofit/>
          </a:bodyPr>
          <a:lstStyle/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vi-VN" sz="2200" err="1">
                <a:latin typeface="Calibri (Thân)"/>
              </a:rPr>
              <a:t>Thành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phần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này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chịu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trách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nhiệm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thực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hiện</a:t>
            </a:r>
            <a:r>
              <a:rPr lang="vi-VN" sz="2200">
                <a:latin typeface="Calibri (Thân)"/>
              </a:rPr>
              <a:t> sơ </a:t>
            </a:r>
            <a:r>
              <a:rPr lang="vi-VN" sz="2200" err="1">
                <a:latin typeface="Calibri (Thân)"/>
              </a:rPr>
              <a:t>đồ</a:t>
            </a:r>
            <a:r>
              <a:rPr lang="vi-VN" sz="2200">
                <a:latin typeface="Calibri (Thân)"/>
              </a:rPr>
              <a:t> MSSDC </a:t>
            </a:r>
            <a:r>
              <a:rPr lang="vi-VN" sz="2200" err="1">
                <a:latin typeface="Calibri (Thân)"/>
              </a:rPr>
              <a:t>của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chúng</a:t>
            </a:r>
            <a:r>
              <a:rPr lang="vi-VN" sz="2200">
                <a:latin typeface="Calibri (Thân)"/>
              </a:rPr>
              <a:t> tôi </a:t>
            </a:r>
            <a:r>
              <a:rPr lang="vi-VN" sz="2200" err="1">
                <a:latin typeface="Calibri (Thân)"/>
              </a:rPr>
              <a:t>và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các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thuật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toán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cần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thiết</a:t>
            </a:r>
            <a:r>
              <a:rPr lang="vi-VN" sz="2200">
                <a:latin typeface="Calibri (Thân)"/>
              </a:rPr>
              <a:t>. </a:t>
            </a:r>
          </a:p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vi-VN" sz="2200" err="1">
                <a:latin typeface="Calibri (Thân)"/>
              </a:rPr>
              <a:t>Một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số</a:t>
            </a:r>
            <a:r>
              <a:rPr lang="vi-VN" sz="2200">
                <a:latin typeface="Calibri (Thân)"/>
              </a:rPr>
              <a:t> API </a:t>
            </a:r>
            <a:r>
              <a:rPr lang="vi-VN" sz="2200" err="1">
                <a:latin typeface="Calibri (Thân)"/>
              </a:rPr>
              <a:t>được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thiết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kế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để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xử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lý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các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chức</a:t>
            </a:r>
            <a:r>
              <a:rPr lang="vi-VN" sz="2200">
                <a:latin typeface="Calibri (Thân)"/>
              </a:rPr>
              <a:t> năng </a:t>
            </a:r>
            <a:r>
              <a:rPr lang="vi-VN" sz="2200" err="1">
                <a:latin typeface="Calibri (Thân)"/>
              </a:rPr>
              <a:t>cần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thiết</a:t>
            </a:r>
            <a:r>
              <a:rPr lang="vi-VN" sz="2200">
                <a:latin typeface="Calibri (Thân)"/>
              </a:rPr>
              <a:t> cho Giao </a:t>
            </a:r>
            <a:r>
              <a:rPr lang="vi-VN" sz="2200" err="1">
                <a:latin typeface="Calibri (Thân)"/>
              </a:rPr>
              <a:t>diện</a:t>
            </a:r>
            <a:r>
              <a:rPr lang="vi-VN" sz="2200">
                <a:latin typeface="Calibri (Thân)"/>
              </a:rPr>
              <a:t> MSSDC </a:t>
            </a:r>
            <a:r>
              <a:rPr lang="vi-VN" sz="2200" err="1">
                <a:latin typeface="Calibri (Thân)"/>
              </a:rPr>
              <a:t>và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Trình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quản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lý</a:t>
            </a:r>
            <a:r>
              <a:rPr lang="vi-VN" sz="2200">
                <a:latin typeface="Calibri (Thân)"/>
              </a:rPr>
              <a:t> MS-SDC. </a:t>
            </a:r>
          </a:p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vi-VN" sz="2200" err="1">
                <a:latin typeface="Calibri (Thân)"/>
              </a:rPr>
              <a:t>Nó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cũng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thực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hiện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các</a:t>
            </a:r>
            <a:r>
              <a:rPr lang="vi-VN" sz="2200">
                <a:latin typeface="Calibri (Thân)"/>
              </a:rPr>
              <a:t> tương </a:t>
            </a:r>
            <a:r>
              <a:rPr lang="vi-VN" sz="2200" err="1">
                <a:latin typeface="Calibri (Thân)"/>
              </a:rPr>
              <a:t>tác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với</a:t>
            </a:r>
            <a:r>
              <a:rPr lang="vi-VN" sz="2200">
                <a:latin typeface="Calibri (Thân)"/>
              </a:rPr>
              <a:t> cơ </a:t>
            </a:r>
            <a:r>
              <a:rPr lang="vi-VN" sz="2200" err="1">
                <a:latin typeface="Calibri (Thân)"/>
              </a:rPr>
              <a:t>sở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dữ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liệu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và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nhiều</a:t>
            </a:r>
            <a:r>
              <a:rPr lang="vi-VN" sz="2200">
                <a:latin typeface="Calibri (Thân)"/>
              </a:rPr>
              <a:t> quy </a:t>
            </a:r>
            <a:r>
              <a:rPr lang="vi-VN" sz="2200" err="1">
                <a:latin typeface="Calibri (Thân)"/>
              </a:rPr>
              <a:t>trình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khác</a:t>
            </a:r>
            <a:r>
              <a:rPr lang="en-US" sz="2200">
                <a:latin typeface="Calibri (Thân)"/>
              </a:rPr>
              <a:t>.</a:t>
            </a:r>
            <a:endParaRPr lang="vi-VN" sz="2200">
              <a:latin typeface="Calibri (Thân)"/>
            </a:endParaRPr>
          </a:p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en-US" sz="2200">
                <a:latin typeface="Calibri (Thân)"/>
              </a:rPr>
              <a:t>C</a:t>
            </a:r>
            <a:r>
              <a:rPr lang="vi-VN" sz="2200">
                <a:latin typeface="Calibri (Thân)"/>
              </a:rPr>
              <a:t>ó ba </a:t>
            </a:r>
            <a:r>
              <a:rPr lang="vi-VN" sz="2200" err="1">
                <a:latin typeface="Calibri (Thân)"/>
              </a:rPr>
              <a:t>lớp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chức</a:t>
            </a:r>
            <a:r>
              <a:rPr lang="vi-VN" sz="2200">
                <a:latin typeface="Calibri (Thân)"/>
              </a:rPr>
              <a:t> năng </a:t>
            </a:r>
            <a:r>
              <a:rPr lang="vi-VN" sz="2200" err="1">
                <a:latin typeface="Calibri (Thân)"/>
              </a:rPr>
              <a:t>được</a:t>
            </a:r>
            <a:r>
              <a:rPr lang="vi-VN" sz="2200">
                <a:latin typeface="Calibri (Thân)"/>
              </a:rPr>
              <a:t> cung </a:t>
            </a:r>
            <a:r>
              <a:rPr lang="vi-VN" sz="2200" err="1">
                <a:latin typeface="Calibri (Thân)"/>
              </a:rPr>
              <a:t>cấp</a:t>
            </a:r>
            <a:r>
              <a:rPr lang="vi-VN" sz="2200">
                <a:latin typeface="Calibri (Thân)"/>
              </a:rPr>
              <a:t> </a:t>
            </a:r>
            <a:r>
              <a:rPr lang="en-US" sz="2200" err="1">
                <a:latin typeface="Calibri (Thân)"/>
              </a:rPr>
              <a:t>là</a:t>
            </a:r>
            <a:r>
              <a:rPr lang="vi-VN" sz="2200">
                <a:latin typeface="Calibri (Thân)"/>
              </a:rPr>
              <a:t>: </a:t>
            </a:r>
            <a:r>
              <a:rPr lang="vi-VN" sz="2200" err="1">
                <a:latin typeface="Calibri (Thân)"/>
              </a:rPr>
              <a:t>tải</a:t>
            </a:r>
            <a:r>
              <a:rPr lang="vi-VN" sz="2200">
                <a:latin typeface="Calibri (Thân)"/>
              </a:rPr>
              <a:t> lên, </a:t>
            </a:r>
            <a:r>
              <a:rPr lang="vi-VN" sz="2200" err="1">
                <a:latin typeface="Calibri (Thân)"/>
              </a:rPr>
              <a:t>tải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xuống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và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tìm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kiếm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các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tệp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bằng</a:t>
            </a:r>
            <a:r>
              <a:rPr lang="vi-VN" sz="2200">
                <a:latin typeface="Calibri (Thân)"/>
              </a:rPr>
              <a:t> (</a:t>
            </a:r>
            <a:r>
              <a:rPr lang="vi-VN" sz="2200" err="1">
                <a:latin typeface="Calibri (Thân)"/>
              </a:rPr>
              <a:t>các</a:t>
            </a:r>
            <a:r>
              <a:rPr lang="vi-VN" sz="2200">
                <a:latin typeface="Calibri (Thân)"/>
              </a:rPr>
              <a:t>) </a:t>
            </a:r>
            <a:r>
              <a:rPr lang="vi-VN" sz="2200" err="1">
                <a:latin typeface="Calibri (Thân)"/>
              </a:rPr>
              <a:t>từ</a:t>
            </a:r>
            <a:r>
              <a:rPr lang="vi-VN" sz="2200">
                <a:latin typeface="Calibri (Thân)"/>
              </a:rPr>
              <a:t> </a:t>
            </a:r>
            <a:r>
              <a:rPr lang="vi-VN" sz="2200" err="1">
                <a:latin typeface="Calibri (Thân)"/>
              </a:rPr>
              <a:t>khóa</a:t>
            </a:r>
            <a:r>
              <a:rPr lang="vi-VN" sz="2200">
                <a:latin typeface="Calibri (Thân)"/>
              </a:rPr>
              <a:t>.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6A0E116-A09C-443E-BBC8-053FA9C5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13</a:t>
            </a:fld>
            <a:endParaRPr lang="en-US" sz="2400"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25739558-C661-44BF-822E-6DB047471323}"/>
              </a:ext>
            </a:extLst>
          </p:cNvPr>
          <p:cNvSpPr txBox="1">
            <a:spLocks/>
          </p:cNvSpPr>
          <p:nvPr/>
        </p:nvSpPr>
        <p:spPr>
          <a:xfrm>
            <a:off x="1558784" y="580567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lvl="1" defTabSz="914400" fontAlgn="base">
              <a:lnSpc>
                <a:spcPct val="107000"/>
              </a:lnSpc>
              <a:spcAft>
                <a:spcPts val="1070"/>
              </a:spcAft>
              <a:buClr>
                <a:srgbClr val="000000"/>
              </a:buClr>
              <a:buSzPts val="1100"/>
            </a:pPr>
            <a:r>
              <a:rPr lang="en-US" sz="36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c. M</a:t>
            </a:r>
            <a:r>
              <a:rPr lang="vi-VN" sz="36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S-SDC</a:t>
            </a:r>
            <a:r>
              <a:rPr lang="en-US" sz="3600" b="1" ker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Light (Đầu đề)"/>
                <a:ea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5100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B6DA65-2041-4622-8420-C25D83D52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469" y="1415143"/>
            <a:ext cx="8915400" cy="3777622"/>
          </a:xfrm>
        </p:spPr>
        <p:txBody>
          <a:bodyPr>
            <a:normAutofit/>
          </a:bodyPr>
          <a:lstStyle/>
          <a:p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tải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lên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tệp</a:t>
            </a:r>
            <a:endParaRPr lang="en-US" sz="2600" b="1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sz="24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thuật</a:t>
            </a:r>
            <a:r>
              <a:rPr lang="vi-VN" sz="24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toán</a:t>
            </a:r>
            <a:r>
              <a:rPr lang="vi-VN" sz="24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FileUpload_Setup</a:t>
            </a:r>
            <a:endParaRPr lang="en-US" sz="2400" b="1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vi-VN" sz="24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thuật</a:t>
            </a:r>
            <a:r>
              <a:rPr lang="vi-VN" sz="24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toán</a:t>
            </a:r>
            <a:r>
              <a:rPr lang="vi-VN" sz="24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KeywordExtraction</a:t>
            </a:r>
            <a:endParaRPr lang="en-US" sz="2400" b="1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2600" b="1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SearchEngine</a:t>
            </a:r>
            <a:r>
              <a:rPr lang="en-US"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_ Keyword</a:t>
            </a:r>
            <a:endParaRPr lang="en-US" sz="24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tải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vi-VN" sz="2600" b="1" u="none" strike="noStrike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b="1" u="none" strike="noStrike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tệp</a:t>
            </a:r>
            <a:endParaRPr lang="en-US" sz="2600" b="1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 (Thân)"/>
                <a:ea typeface="Calibri" panose="020F0502020204030204" pitchFamily="34" charset="0"/>
                <a:cs typeface="Calibri" panose="020F0502020204030204" pitchFamily="34" charset="0"/>
              </a:rPr>
              <a:t>FileDownload</a:t>
            </a:r>
            <a:endParaRPr lang="en-US" sz="2400" u="none" strike="noStrike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 (Thân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52A48A9-BAC1-4236-9596-8CB821C7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756FE509-4997-40AD-80B1-3E922AC50516}"/>
              </a:ext>
            </a:extLst>
          </p:cNvPr>
          <p:cNvSpPr txBox="1">
            <a:spLocks/>
          </p:cNvSpPr>
          <p:nvPr/>
        </p:nvSpPr>
        <p:spPr>
          <a:xfrm>
            <a:off x="1907126" y="55879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4. Algorithm</a:t>
            </a:r>
          </a:p>
        </p:txBody>
      </p:sp>
    </p:spTree>
    <p:extLst>
      <p:ext uri="{BB962C8B-B14F-4D97-AF65-F5344CB8AC3E}">
        <p14:creationId xmlns:p14="http://schemas.microsoft.com/office/powerpoint/2010/main" val="38852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84FD149-94B6-4257-AB5B-C478E603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9171A58-5B2B-48C4-8FAB-234AFBF1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b="1" u="none" strike="noStrike" err="1">
                <a:solidFill>
                  <a:srgbClr val="4C405C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b="1" u="none" strike="noStrike">
                <a:solidFill>
                  <a:srgbClr val="4C405C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en-US" b="1" u="none" strike="noStrike">
                <a:solidFill>
                  <a:srgbClr val="4C405C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Upload File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3F4F4-276D-4A4D-930A-0530386F9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C40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DAB4D24D-F823-4CCE-93D1-F34715D81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3" y="1965571"/>
            <a:ext cx="5122862" cy="1142508"/>
          </a:xfrm>
        </p:spPr>
      </p:pic>
      <p:sp>
        <p:nvSpPr>
          <p:cNvPr id="27" name="Freeform 10">
            <a:extLst>
              <a:ext uri="{FF2B5EF4-FFF2-40B4-BE49-F238E27FC236}">
                <a16:creationId xmlns:a16="http://schemas.microsoft.com/office/drawing/2014/main" id="{AA1386B8-14BD-4682-B537-BC9027D6E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52A48A9-BAC1-4236-9596-8CB821C7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/>
          </a:p>
        </p:txBody>
      </p:sp>
      <p:pic>
        <p:nvPicPr>
          <p:cNvPr id="9" name="Picture 1320">
            <a:extLst>
              <a:ext uri="{FF2B5EF4-FFF2-40B4-BE49-F238E27FC236}">
                <a16:creationId xmlns:a16="http://schemas.microsoft.com/office/drawing/2014/main" id="{5586A04C-43C9-40BA-95BD-4BB5D8122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62801" y="641349"/>
            <a:ext cx="4659630" cy="5826126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6C7972F-B5F6-454F-AC0D-65F3FBB82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3557989"/>
            <a:ext cx="5660001" cy="6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22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84FD149-94B6-4257-AB5B-C478E603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9171A58-5B2B-48C4-8FAB-234AFBF1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b="1" u="none" strike="noStrike" err="1">
                <a:solidFill>
                  <a:srgbClr val="4C405C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b="1" u="none" strike="noStrike">
                <a:solidFill>
                  <a:srgbClr val="4C405C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en-US" b="1" u="none" strike="noStrike">
                <a:solidFill>
                  <a:srgbClr val="4C405C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3F4F4-276D-4A4D-930A-0530386F9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C40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5906">
            <a:extLst>
              <a:ext uri="{FF2B5EF4-FFF2-40B4-BE49-F238E27FC236}">
                <a16:creationId xmlns:a16="http://schemas.microsoft.com/office/drawing/2014/main" id="{9A9BAD8A-716A-4738-AF99-4E6711303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1621" y="362724"/>
            <a:ext cx="4743922" cy="5951637"/>
          </a:xfrm>
          <a:prstGeom prst="rect">
            <a:avLst/>
          </a:prstGeom>
        </p:spPr>
      </p:pic>
      <p:sp>
        <p:nvSpPr>
          <p:cNvPr id="27" name="Freeform 10">
            <a:extLst>
              <a:ext uri="{FF2B5EF4-FFF2-40B4-BE49-F238E27FC236}">
                <a16:creationId xmlns:a16="http://schemas.microsoft.com/office/drawing/2014/main" id="{AA1386B8-14BD-4682-B537-BC9027D6E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52A48A9-BAC1-4236-9596-8CB821C7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/>
          </a:p>
        </p:txBody>
      </p:sp>
      <p:pic>
        <p:nvPicPr>
          <p:cNvPr id="12" name="Chỗ dành sẵn cho Nội dung 5">
            <a:extLst>
              <a:ext uri="{FF2B5EF4-FFF2-40B4-BE49-F238E27FC236}">
                <a16:creationId xmlns:a16="http://schemas.microsoft.com/office/drawing/2014/main" id="{CDFEEF00-3325-4C09-9313-497AD2D1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63" y="1965571"/>
            <a:ext cx="5122862" cy="1142508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653CF36-E4BD-4408-A83A-2E11828D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3557989"/>
            <a:ext cx="5660001" cy="6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33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84FD149-94B6-4257-AB5B-C478E603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9171A58-5B2B-48C4-8FAB-234AFBF1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588290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vi-VN" b="1" u="none" strike="noStrike" err="1">
                <a:solidFill>
                  <a:srgbClr val="4D425B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b="1" u="none" strike="noStrike">
                <a:solidFill>
                  <a:srgbClr val="4D425B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en-US" b="1" u="none" strike="noStrike">
                <a:solidFill>
                  <a:srgbClr val="4D425B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file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743F4F4-276D-4A4D-930A-0530386F9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D4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6111">
            <a:extLst>
              <a:ext uri="{FF2B5EF4-FFF2-40B4-BE49-F238E27FC236}">
                <a16:creationId xmlns:a16="http://schemas.microsoft.com/office/drawing/2014/main" id="{7818BBBC-148E-4FF6-9FDD-A67F91D6D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3536" y="359552"/>
            <a:ext cx="5893189" cy="5955719"/>
          </a:xfrm>
          <a:prstGeom prst="rect">
            <a:avLst/>
          </a:prstGeom>
        </p:spPr>
      </p:pic>
      <p:sp>
        <p:nvSpPr>
          <p:cNvPr id="18" name="Freeform 10">
            <a:extLst>
              <a:ext uri="{FF2B5EF4-FFF2-40B4-BE49-F238E27FC236}">
                <a16:creationId xmlns:a16="http://schemas.microsoft.com/office/drawing/2014/main" id="{AA1386B8-14BD-4682-B537-BC9027D6E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52A48A9-BAC1-4236-9596-8CB821C7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/>
          </a:p>
        </p:txBody>
      </p:sp>
      <p:pic>
        <p:nvPicPr>
          <p:cNvPr id="9" name="Chỗ dành sẵn cho Nội dung 5">
            <a:extLst>
              <a:ext uri="{FF2B5EF4-FFF2-40B4-BE49-F238E27FC236}">
                <a16:creationId xmlns:a16="http://schemas.microsoft.com/office/drawing/2014/main" id="{CEA6EFF5-5768-4C06-80E6-09289AE5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2003671"/>
            <a:ext cx="5122862" cy="114250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F0352D46-907E-485B-A212-D7BD049E4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4005664"/>
            <a:ext cx="5660001" cy="6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9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9AB1344-2745-4475-8D61-20333651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26" y="558795"/>
            <a:ext cx="8911687" cy="128089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5. Contributions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0CE21E-B8E1-4062-916F-7819A7EA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14" y="1482269"/>
            <a:ext cx="8915400" cy="3777622"/>
          </a:xfrm>
        </p:spPr>
        <p:txBody>
          <a:bodyPr>
            <a:noAutofit/>
          </a:bodyPr>
          <a:lstStyle/>
          <a:p>
            <a:pPr marL="342900" marR="12700" lvl="0" indent="-342900" algn="just">
              <a:lnSpc>
                <a:spcPct val="115000"/>
              </a:lnSpc>
              <a:spcAft>
                <a:spcPts val="25"/>
              </a:spcAft>
              <a:buFont typeface="Wingdings" panose="05000000000000000000" pitchFamily="2" charset="2"/>
              <a:buChar char=""/>
            </a:pPr>
            <a:r>
              <a:rPr lang="vi-VN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Đảm bảo với xác suất cao rằng không có nhà cung cấp lưu trữ duy nhất nào có một bộ khối hoàn chỉnh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12700" lvl="0" indent="-342900" algn="just">
              <a:lnSpc>
                <a:spcPct val="115000"/>
              </a:lnSpc>
              <a:spcAft>
                <a:spcPts val="25"/>
              </a:spcAft>
              <a:buFont typeface="Wingdings" panose="05000000000000000000" pitchFamily="2" charset="2"/>
              <a:buChar char=""/>
            </a:pPr>
            <a:r>
              <a:rPr lang="vi-VN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 thiểu thời gian tải lên và thời gian tìm kiếm so với những sản phẩm được nghiên cứu trước đó. </a:t>
            </a:r>
          </a:p>
          <a:p>
            <a:pPr marL="342900" marR="12700" lvl="0" indent="-342900" algn="just">
              <a:lnSpc>
                <a:spcPct val="115000"/>
              </a:lnSpc>
              <a:spcAft>
                <a:spcPts val="25"/>
              </a:spcAft>
              <a:buFont typeface="Wingdings" panose="05000000000000000000" pitchFamily="2" charset="2"/>
              <a:buChar char=""/>
            </a:pPr>
            <a:r>
              <a:rPr lang="vi-VN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Khắc phục một số hạn chế của những nguyên cứu trước đó, cải tiến thêm một vài tính năng mới.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6A0E116-A09C-443E-BBC8-053FA9C5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18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73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51BE15AD-74D9-4540-AECA-6A338D30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2E47D1-2C32-4FB7-A5F0-F31C8F39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884C5A90-A356-4F6E-92BE-AA652747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2302D53-7676-4E86-B09A-EB085627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/>
          </a:p>
        </p:txBody>
      </p:sp>
      <p:graphicFrame>
        <p:nvGraphicFramePr>
          <p:cNvPr id="59" name="Chỗ dành sẵn cho Văn bản 3">
            <a:extLst>
              <a:ext uri="{FF2B5EF4-FFF2-40B4-BE49-F238E27FC236}">
                <a16:creationId xmlns:a16="http://schemas.microsoft.com/office/drawing/2014/main" id="{4F1A1F11-C828-470B-97A8-FEFBFDEB7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752921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êu đề 1">
            <a:extLst>
              <a:ext uri="{FF2B5EF4-FFF2-40B4-BE49-F238E27FC236}">
                <a16:creationId xmlns:a16="http://schemas.microsoft.com/office/drawing/2014/main" id="{A5567A61-D747-4647-A52C-8E908AFB21E7}"/>
              </a:ext>
            </a:extLst>
          </p:cNvPr>
          <p:cNvSpPr txBox="1">
            <a:spLocks/>
          </p:cNvSpPr>
          <p:nvPr/>
        </p:nvSpPr>
        <p:spPr>
          <a:xfrm>
            <a:off x="1907126" y="55879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6. DEMO</a:t>
            </a:r>
          </a:p>
        </p:txBody>
      </p:sp>
    </p:spTree>
    <p:extLst>
      <p:ext uri="{BB962C8B-B14F-4D97-AF65-F5344CB8AC3E}">
        <p14:creationId xmlns:p14="http://schemas.microsoft.com/office/powerpoint/2010/main" val="349959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DD2707B-CABA-4C03-AA5B-250C68013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712"/>
                    </a14:imgEffect>
                    <a14:imgEffect>
                      <a14:saturation sat="27000"/>
                    </a14:imgEffect>
                  </a14:imgLayer>
                </a14:imgProps>
              </a:ext>
            </a:extLst>
          </a:blip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35000"/>
              </a:schemeClr>
            </a:glow>
          </a:effectLst>
        </p:spPr>
      </p:pic>
      <p:sp>
        <p:nvSpPr>
          <p:cNvPr id="105" name="Freeform 5">
            <a:extLst>
              <a:ext uri="{FF2B5EF4-FFF2-40B4-BE49-F238E27FC236}">
                <a16:creationId xmlns:a16="http://schemas.microsoft.com/office/drawing/2014/main" id="{2F2D0089-EE06-49C0-9C5F-56B94DF2D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tx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557192A-81B7-4144-999D-F2C684064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505" y="4060372"/>
            <a:ext cx="8691638" cy="136168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EFFFF"/>
                </a:solidFill>
                <a:latin typeface="+mn-lt"/>
              </a:rPr>
              <a:t>Multi-server searchable data crypt</a:t>
            </a:r>
          </a:p>
        </p:txBody>
      </p:sp>
    </p:spTree>
    <p:extLst>
      <p:ext uri="{BB962C8B-B14F-4D97-AF65-F5344CB8AC3E}">
        <p14:creationId xmlns:p14="http://schemas.microsoft.com/office/powerpoint/2010/main" val="357753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30CE21E-B8E1-4062-916F-7819A7EA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841" y="1523999"/>
            <a:ext cx="8915400" cy="3777622"/>
          </a:xfrm>
        </p:spPr>
        <p:txBody>
          <a:bodyPr>
            <a:normAutofit/>
          </a:bodyPr>
          <a:lstStyle/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Môi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trường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triển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khai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chạy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trên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CPU </a:t>
            </a:r>
            <a:r>
              <a:rPr lang="pt-BR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Intel(R) Core(TM) i7-8565U@ 1.80GHz - 1.99 GHz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với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8 GB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bộ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nhớ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RAM. </a:t>
            </a:r>
            <a:endParaRPr lang="en-US" sz="2200">
              <a:solidFill>
                <a:srgbClr val="000000"/>
              </a:solidFill>
              <a:latin typeface="Calibri (Thân)"/>
              <a:ea typeface="Times New Roman" panose="02020603050405020304" pitchFamily="18" charset="0"/>
            </a:endParaRPr>
          </a:p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Triển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khai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m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ô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hình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bằng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C++,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thực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hiện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trên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VS Code</a:t>
            </a:r>
            <a:endParaRPr lang="en-US" sz="2200">
              <a:solidFill>
                <a:srgbClr val="000000"/>
              </a:solidFill>
              <a:effectLst/>
              <a:latin typeface="Calibri (Thân)"/>
              <a:ea typeface="Times New Roman" panose="02020603050405020304" pitchFamily="18" charset="0"/>
            </a:endParaRPr>
          </a:p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Các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file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có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cấu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trúc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được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triển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khai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làm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cơ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sở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dữ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liệu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cơ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sở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dữ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vi-VN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liệu</a:t>
            </a: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cơ bản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. Tạo 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lớp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đối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tượng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để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quản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lý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,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làm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việc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với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file .csv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và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tương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tác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với</a:t>
            </a:r>
            <a:r>
              <a:rPr lang="en-US" sz="2200">
                <a:solidFill>
                  <a:srgbClr val="000000"/>
                </a:solidFill>
                <a:latin typeface="Calibri (Thân)"/>
                <a:ea typeface="Times New Roman" panose="02020603050405020304" pitchFamily="18" charset="0"/>
              </a:rPr>
              <a:t> API</a:t>
            </a:r>
            <a:endParaRPr lang="en-US" sz="2200">
              <a:solidFill>
                <a:srgbClr val="000000"/>
              </a:solidFill>
              <a:effectLst/>
              <a:latin typeface="Calibri (Thân)"/>
              <a:ea typeface="Times New Roman" panose="02020603050405020304" pitchFamily="18" charset="0"/>
            </a:endParaRPr>
          </a:p>
          <a:p>
            <a:pPr marL="13335" indent="-6350" algn="just">
              <a:lnSpc>
                <a:spcPct val="112000"/>
              </a:lnSpc>
              <a:spcAft>
                <a:spcPts val="20"/>
              </a:spcAft>
            </a:pPr>
            <a:r>
              <a:rPr lang="vi-VN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API MS-SDC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được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triển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khai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bằng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cách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xây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dựng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các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class,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và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các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function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để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thực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hiện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quá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trình</a:t>
            </a:r>
            <a:r>
              <a:rPr lang="en-US" sz="2200">
                <a:solidFill>
                  <a:srgbClr val="000000"/>
                </a:solidFill>
                <a:effectLst/>
                <a:latin typeface="Calibri (Thân)"/>
                <a:ea typeface="Times New Roman" panose="02020603050405020304" pitchFamily="18" charset="0"/>
              </a:rPr>
              <a:t> upload, download, search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6A0E116-A09C-443E-BBC8-053FA9C5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/>
              <a:pPr/>
              <a:t>20</a:t>
            </a:fld>
            <a:endParaRPr lang="en-US" sz="2400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8275E5E7-6A77-4073-8A8B-3957132620B4}"/>
              </a:ext>
            </a:extLst>
          </p:cNvPr>
          <p:cNvSpPr txBox="1">
            <a:spLocks/>
          </p:cNvSpPr>
          <p:nvPr/>
        </p:nvSpPr>
        <p:spPr>
          <a:xfrm>
            <a:off x="1907126" y="55879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6. Deployment of Demo</a:t>
            </a:r>
          </a:p>
        </p:txBody>
      </p:sp>
    </p:spTree>
    <p:extLst>
      <p:ext uri="{BB962C8B-B14F-4D97-AF65-F5344CB8AC3E}">
        <p14:creationId xmlns:p14="http://schemas.microsoft.com/office/powerpoint/2010/main" val="326272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32">
            <a:extLst>
              <a:ext uri="{FF2B5EF4-FFF2-40B4-BE49-F238E27FC236}">
                <a16:creationId xmlns:a16="http://schemas.microsoft.com/office/drawing/2014/main" id="{1BB01FB5-37B9-4EBD-AF40-DE68D3CA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881C1B6-E52B-4757-87C5-C5D5E755B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0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F8B5C1E-65E9-49FA-B00E-5D641EB5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518" y="3265737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900">
              <a:solidFill>
                <a:srgbClr val="FFFFFF"/>
              </a:solidFill>
            </a:endParaRPr>
          </a:p>
        </p:txBody>
      </p:sp>
      <p:sp useBgFill="1">
        <p:nvSpPr>
          <p:cNvPr id="111" name="Rectangle 36">
            <a:extLst>
              <a:ext uri="{FF2B5EF4-FFF2-40B4-BE49-F238E27FC236}">
                <a16:creationId xmlns:a16="http://schemas.microsoft.com/office/drawing/2014/main" id="{79057B2B-0D8C-47F2-836B-2E7DD462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2" name="Chỗ dành sẵn cho Nội dung 2">
            <a:extLst>
              <a:ext uri="{FF2B5EF4-FFF2-40B4-BE49-F238E27FC236}">
                <a16:creationId xmlns:a16="http://schemas.microsoft.com/office/drawing/2014/main" id="{39FA2D4B-32D1-48E1-8B3C-EF9EB5939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79215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5731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0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9" name="Group 24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0" name="Rectangle 38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62163DB6-3EE7-474C-8726-1A05F7DE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2" name="Rectangle 42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4">
            <a:extLst>
              <a:ext uri="{FF2B5EF4-FFF2-40B4-BE49-F238E27FC236}">
                <a16:creationId xmlns:a16="http://schemas.microsoft.com/office/drawing/2014/main" id="{46F1E992-B14A-4FD5-8E41-E19C8349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4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631FBEC2-AE6C-4975-9A4C-6712E6FB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8548" y="3246438"/>
            <a:ext cx="596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75" name="Rectangle 60">
            <a:extLst>
              <a:ext uri="{FF2B5EF4-FFF2-40B4-BE49-F238E27FC236}">
                <a16:creationId xmlns:a16="http://schemas.microsoft.com/office/drawing/2014/main" id="{1F0BB6E0-44F4-4938-8070-5992040B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6E14A595-5199-4941-B4AE-E040D1E2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69" y="804335"/>
            <a:ext cx="5768697" cy="524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err="1">
                <a:solidFill>
                  <a:schemeClr val="tx1"/>
                </a:solidFill>
              </a:rPr>
              <a:t>Cảm</a:t>
            </a:r>
            <a:r>
              <a:rPr lang="en-US" sz="5400">
                <a:solidFill>
                  <a:schemeClr val="tx1"/>
                </a:solidFill>
              </a:rPr>
              <a:t> </a:t>
            </a:r>
            <a:r>
              <a:rPr lang="en-US" sz="5400" err="1">
                <a:solidFill>
                  <a:schemeClr val="tx1"/>
                </a:solidFill>
              </a:rPr>
              <a:t>ơn</a:t>
            </a:r>
            <a:r>
              <a:rPr lang="en-US" sz="5400">
                <a:solidFill>
                  <a:schemeClr val="tx1"/>
                </a:solidFill>
              </a:rPr>
              <a:t> </a:t>
            </a:r>
            <a:br>
              <a:rPr lang="en-US" sz="5400">
                <a:solidFill>
                  <a:schemeClr val="tx1"/>
                </a:solidFill>
              </a:rPr>
            </a:br>
            <a:r>
              <a:rPr lang="en-US" sz="5400" err="1">
                <a:solidFill>
                  <a:schemeClr val="tx1"/>
                </a:solidFill>
              </a:rPr>
              <a:t>Thầy</a:t>
            </a:r>
            <a:r>
              <a:rPr lang="en-US" sz="5400">
                <a:solidFill>
                  <a:schemeClr val="tx1"/>
                </a:solidFill>
              </a:rPr>
              <a:t> </a:t>
            </a:r>
            <a:r>
              <a:rPr lang="en-US" sz="5400" err="1">
                <a:solidFill>
                  <a:schemeClr val="tx1"/>
                </a:solidFill>
              </a:rPr>
              <a:t>và</a:t>
            </a:r>
            <a:r>
              <a:rPr lang="en-US" sz="5400">
                <a:solidFill>
                  <a:schemeClr val="tx1"/>
                </a:solidFill>
              </a:rPr>
              <a:t> </a:t>
            </a:r>
            <a:r>
              <a:rPr lang="en-US" sz="5400" err="1">
                <a:solidFill>
                  <a:schemeClr val="tx1"/>
                </a:solidFill>
              </a:rPr>
              <a:t>Các</a:t>
            </a:r>
            <a:r>
              <a:rPr lang="en-US" sz="5400">
                <a:solidFill>
                  <a:schemeClr val="tx1"/>
                </a:solidFill>
              </a:rPr>
              <a:t> </a:t>
            </a:r>
            <a:r>
              <a:rPr lang="en-US" sz="5400" err="1">
                <a:solidFill>
                  <a:schemeClr val="tx1"/>
                </a:solidFill>
              </a:rPr>
              <a:t>bạn</a:t>
            </a:r>
            <a:r>
              <a:rPr lang="en-US" sz="5400">
                <a:solidFill>
                  <a:schemeClr val="tx1"/>
                </a:solidFill>
              </a:rPr>
              <a:t> </a:t>
            </a:r>
            <a:br>
              <a:rPr lang="en-US" sz="5400">
                <a:solidFill>
                  <a:schemeClr val="tx1"/>
                </a:solidFill>
              </a:rPr>
            </a:br>
            <a:r>
              <a:rPr lang="en-US" sz="5400" err="1">
                <a:solidFill>
                  <a:schemeClr val="tx1"/>
                </a:solidFill>
              </a:rPr>
              <a:t>đã</a:t>
            </a:r>
            <a:r>
              <a:rPr lang="en-US" sz="5400">
                <a:solidFill>
                  <a:schemeClr val="tx1"/>
                </a:solidFill>
              </a:rPr>
              <a:t> </a:t>
            </a:r>
            <a:r>
              <a:rPr lang="en-US" sz="5400" err="1">
                <a:solidFill>
                  <a:schemeClr val="tx1"/>
                </a:solidFill>
              </a:rPr>
              <a:t>lắng</a:t>
            </a:r>
            <a:r>
              <a:rPr lang="en-US" sz="5400">
                <a:solidFill>
                  <a:schemeClr val="tx1"/>
                </a:solidFill>
              </a:rPr>
              <a:t> </a:t>
            </a:r>
            <a:r>
              <a:rPr lang="en-US" sz="5400" err="1">
                <a:solidFill>
                  <a:schemeClr val="tx1"/>
                </a:solidFill>
              </a:rPr>
              <a:t>nghe</a:t>
            </a:r>
            <a:r>
              <a:rPr lang="en-US" sz="540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410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9">
            <a:extLst>
              <a:ext uri="{FF2B5EF4-FFF2-40B4-BE49-F238E27FC236}">
                <a16:creationId xmlns:a16="http://schemas.microsoft.com/office/drawing/2014/main" id="{0B0685DC-0CEE-482C-8A89-7A85EECA3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C760CFB1-1C3D-4D1E-AF3C-E82CDD90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527" y="685800"/>
            <a:ext cx="3649085" cy="5225422"/>
          </a:xfrm>
        </p:spPr>
        <p:txBody>
          <a:bodyPr anchor="ctr">
            <a:normAutofit/>
          </a:bodyPr>
          <a:lstStyle/>
          <a:p>
            <a:r>
              <a:rPr lang="en-US" sz="4800" b="1"/>
              <a:t>Tài liệu </a:t>
            </a:r>
            <a:br>
              <a:rPr lang="en-US" sz="4800" b="1"/>
            </a:br>
            <a:r>
              <a:rPr lang="en-US" sz="4800" b="1"/>
              <a:t>tham </a:t>
            </a:r>
            <a:r>
              <a:rPr lang="en-US" sz="4800" b="1" err="1"/>
              <a:t>khảo</a:t>
            </a:r>
            <a:endParaRPr lang="en-US" sz="4800" b="1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A31628A5-06CF-426B-948A-59ED234C9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B871E0-4045-42E3-BD22-93A5E08B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554" y="685800"/>
            <a:ext cx="5970162" cy="5225422"/>
          </a:xfrm>
        </p:spPr>
        <p:txBody>
          <a:bodyPr anchor="ctr">
            <a:normAutofit fontScale="92500"/>
          </a:bodyPr>
          <a:lstStyle/>
          <a:p>
            <a:pPr marL="0">
              <a:lnSpc>
                <a:spcPct val="115000"/>
              </a:lnSpc>
              <a:spcBef>
                <a:spcPts val="0"/>
              </a:spcBef>
            </a:pPr>
            <a:r>
              <a:rPr lang="it-IT" sz="2800" b="1">
                <a:solidFill>
                  <a:srgbClr val="FF0000"/>
                </a:solidFill>
                <a:ea typeface="Times New Roman" panose="02020603050405020304" pitchFamily="18" charset="0"/>
              </a:rPr>
              <a:t>Book:</a:t>
            </a:r>
          </a:p>
          <a:p>
            <a:pPr marL="400050" lvl="1">
              <a:lnSpc>
                <a:spcPct val="115000"/>
              </a:lnSpc>
              <a:spcBef>
                <a:spcPts val="0"/>
              </a:spcBef>
            </a:pPr>
            <a:r>
              <a:rPr lang="en-US" sz="2400"/>
              <a:t>Pro Cryptography and Cryptanalysis with C++20</a:t>
            </a:r>
            <a:endParaRPr lang="it-IT" sz="2400">
              <a:ea typeface="Times New Roman" panose="02020603050405020304" pitchFamily="18" charset="0"/>
            </a:endParaRPr>
          </a:p>
          <a:p>
            <a:pPr marL="0">
              <a:lnSpc>
                <a:spcPct val="115000"/>
              </a:lnSpc>
              <a:spcBef>
                <a:spcPts val="0"/>
              </a:spcBef>
            </a:pPr>
            <a:r>
              <a:rPr lang="it-IT" sz="2800" b="1">
                <a:solidFill>
                  <a:srgbClr val="FF0000"/>
                </a:solidFill>
                <a:ea typeface="Times New Roman" panose="02020603050405020304" pitchFamily="18" charset="0"/>
              </a:rPr>
              <a:t>Paper:</a:t>
            </a:r>
            <a:r>
              <a:rPr lang="en-US" sz="2800" b="1">
                <a:solidFill>
                  <a:srgbClr val="FF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" lvl="1">
              <a:lnSpc>
                <a:spcPct val="115000"/>
              </a:lnSpc>
              <a:spcBef>
                <a:spcPts val="0"/>
              </a:spcBef>
            </a:pPr>
            <a:r>
              <a:rPr lang="en-US" sz="24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Shahien</a:t>
            </a:r>
            <a:r>
              <a:rPr lang="en-US" sz="24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T., </a:t>
            </a:r>
            <a:r>
              <a:rPr lang="en-US" sz="24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Sarhan</a:t>
            </a:r>
            <a:r>
              <a:rPr lang="en-US" sz="24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A. M., &amp; </a:t>
            </a:r>
            <a:r>
              <a:rPr lang="en-US" sz="24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Alshewimy</a:t>
            </a:r>
            <a:r>
              <a:rPr lang="en-US" sz="24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M. A. (2020). Multi-server searchable data crypt: searchable data encryption scheme for secure distributed cloud storage. Journal of Ambient Intelligence and Humanized Computing, 1-19.</a:t>
            </a:r>
          </a:p>
          <a:p>
            <a:pPr marL="400050" lvl="1">
              <a:lnSpc>
                <a:spcPct val="115000"/>
              </a:lnSpc>
              <a:spcBef>
                <a:spcPts val="0"/>
              </a:spcBef>
            </a:pPr>
            <a:r>
              <a:rPr lang="en-US" sz="24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Poh</a:t>
            </a:r>
            <a:r>
              <a:rPr lang="en-US" sz="24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Geong</a:t>
            </a:r>
            <a:r>
              <a:rPr lang="en-US" sz="24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Sen, et al. "Searchable data vault: encrypted queries in secure distributed cloud storage." Algorithms 10.2 (2017): 52.</a:t>
            </a:r>
            <a:endParaRPr lang="en-US" sz="200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13">
            <a:extLst>
              <a:ext uri="{FF2B5EF4-FFF2-40B4-BE49-F238E27FC236}">
                <a16:creationId xmlns:a16="http://schemas.microsoft.com/office/drawing/2014/main" id="{2D902729-F83B-46AA-B572-057BD32A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6041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B899A2B0-D97F-40A3-93DA-21C9D317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8536" y="6130437"/>
            <a:ext cx="596886" cy="365125"/>
          </a:xfr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hỗ dành sẵn cho Nội dung 5">
            <a:extLst>
              <a:ext uri="{FF2B5EF4-FFF2-40B4-BE49-F238E27FC236}">
                <a16:creationId xmlns:a16="http://schemas.microsoft.com/office/drawing/2014/main" id="{358CBD67-DED4-4145-BAE4-01991C9C4667}"/>
              </a:ext>
            </a:extLst>
          </p:cNvPr>
          <p:cNvSpPr txBox="1">
            <a:spLocks/>
          </p:cNvSpPr>
          <p:nvPr/>
        </p:nvSpPr>
        <p:spPr>
          <a:xfrm>
            <a:off x="1104361" y="741027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290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 (Thân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04E9F44E-02E7-4A97-B7DB-1DB0F1F4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154F2546-BFC4-4B9A-B22A-40C22269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4BB2355B-3CC7-4F78-AEE5-42361DBF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031B8A19-2FD3-4302-91CF-C8B6F93B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73162A24-700C-424E-96EC-86CB156D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1F0C1D92-E435-4491-B392-AB951E055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0212CAD4-9EC5-41A6-B23D-EBA052710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6EFDEEEF-07D4-42EA-BAF2-B6FB6442D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2F4FA7A2-4814-4283-AED6-51BE5786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3A80AF23-BF8E-4209-B9DE-1D2A637B4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19128847-0CCA-451D-A00A-2855A4D6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007ABF4-C6D7-4D5A-B621-E22A6CDE2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626D9E0-6E9C-49D1-9350-E85A88DD3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F22DE9C-F188-48E2-A82C-4434A8EEE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02013AA2-1F55-4C5D-AA37-2F66C205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1FB61D00-6151-464C-A1C0-2F19F6413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A5ED6B64-D948-4BCE-9D88-5BB2FDD8F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F89D4BEB-9156-4620-A774-3B780CC75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B4A8D726-AC9C-413C-BA61-279C42A8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F17D811C-C413-4847-8A99-0C428A58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75BC74C6-A8D3-43B7-88D6-D36F1C038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57EEDAFB-AA1B-4B29-B0D8-E3F097A30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2037E8F3-503E-4F56-81D4-C0058A855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B3B14D57-F75A-402A-B35D-98E84AD68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4AFB6E2F-5AF1-4DB0-851C-8F7492A9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6725B281-5E62-47B4-873A-9B126142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A10670B-6568-4038-91D8-392C78C0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179DBEAA-367B-4941-8368-15EBD551F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557192A-81B7-4144-999D-F2C684064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647" y="909451"/>
            <a:ext cx="3482438" cy="49691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Multi-server searchable data crypt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5B63EF00-96A9-4E90-A8BB-DE4C7FA0B2FC}"/>
              </a:ext>
            </a:extLst>
          </p:cNvPr>
          <p:cNvSpPr txBox="1"/>
          <p:nvPr/>
        </p:nvSpPr>
        <p:spPr>
          <a:xfrm>
            <a:off x="5049062" y="942108"/>
            <a:ext cx="6455549" cy="496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motivation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MS-SDC &amp; Algorithm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Contributions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&amp; Demo</a:t>
            </a:r>
          </a:p>
        </p:txBody>
      </p:sp>
    </p:spTree>
    <p:extLst>
      <p:ext uri="{BB962C8B-B14F-4D97-AF65-F5344CB8AC3E}">
        <p14:creationId xmlns:p14="http://schemas.microsoft.com/office/powerpoint/2010/main" val="1049025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1A01360-86B6-4AF2-AE76-271A9CAB0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626" y="4794666"/>
            <a:ext cx="10118666" cy="1527717"/>
          </a:xfrm>
        </p:spPr>
        <p:txBody>
          <a:bodyPr>
            <a:noAutofit/>
          </a:bodyPr>
          <a:lstStyle/>
          <a:p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Dịch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vụ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lưu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trữ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đám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mây cho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phép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người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dùng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thuê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ngoài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tài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liệu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của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họ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một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cách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hiệu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quả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mọi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lúc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mọi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nơi.</a:t>
            </a:r>
            <a:endParaRPr lang="en-US" sz="24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Tuy nhiên,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sự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tiện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lợi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như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vậy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dẫn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đến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những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lo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ngại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về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vi-VN" sz="24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quyền</a:t>
            </a:r>
            <a:r>
              <a:rPr lang="vi-V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riêng tư. </a:t>
            </a:r>
            <a:endParaRPr lang="en-US" sz="24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32C6897-A835-4EBA-9AB3-FB5B0C5849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12" y="1299475"/>
            <a:ext cx="6677183" cy="3296687"/>
          </a:xfrm>
          <a:prstGeom prst="rect">
            <a:avLst/>
          </a:prstGeom>
        </p:spPr>
      </p:pic>
      <p:sp>
        <p:nvSpPr>
          <p:cNvPr id="5" name="Tiêu đề 1">
            <a:extLst>
              <a:ext uri="{FF2B5EF4-FFF2-40B4-BE49-F238E27FC236}">
                <a16:creationId xmlns:a16="http://schemas.microsoft.com/office/drawing/2014/main" id="{8A514F81-6DA3-4D87-9E5A-BB4DE6036FB6}"/>
              </a:ext>
            </a:extLst>
          </p:cNvPr>
          <p:cNvSpPr txBox="1">
            <a:spLocks/>
          </p:cNvSpPr>
          <p:nvPr/>
        </p:nvSpPr>
        <p:spPr>
          <a:xfrm>
            <a:off x="1640156" y="30374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1. Context</a:t>
            </a:r>
          </a:p>
        </p:txBody>
      </p:sp>
    </p:spTree>
    <p:extLst>
      <p:ext uri="{BB962C8B-B14F-4D97-AF65-F5344CB8AC3E}">
        <p14:creationId xmlns:p14="http://schemas.microsoft.com/office/powerpoint/2010/main" val="381224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57192A-81B7-4144-999D-F2C68406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3748"/>
            <a:ext cx="8911687" cy="12808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2. Research motivation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E0C516E-17B4-495E-BD93-BB500D61919D}"/>
              </a:ext>
            </a:extLst>
          </p:cNvPr>
          <p:cNvSpPr txBox="1"/>
          <p:nvPr/>
        </p:nvSpPr>
        <p:spPr>
          <a:xfrm>
            <a:off x="1338146" y="1405054"/>
            <a:ext cx="9213697" cy="242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2820" indent="-34290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độn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server</a:t>
            </a:r>
          </a:p>
          <a:p>
            <a:pPr marL="972820" indent="-34290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random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server</a:t>
            </a:r>
          </a:p>
          <a:p>
            <a:pPr marL="972820" indent="-34290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, download file </a:t>
            </a:r>
            <a:r>
              <a:rPr lang="en-US" sz="2200" err="1"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endParaRPr lang="en-US" sz="22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2820" indent="-34290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file: txt, image, …..</a:t>
            </a:r>
            <a:endParaRPr lang="en-US" sz="24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51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1A01360-86B6-4AF2-AE76-271A9CAB0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857" y="1600200"/>
            <a:ext cx="9708469" cy="5018314"/>
          </a:xfrm>
        </p:spPr>
        <p:txBody>
          <a:bodyPr>
            <a:noAutofit/>
          </a:bodyPr>
          <a:lstStyle/>
          <a:p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nhạy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bên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phía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/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Data owner, Data user, Server</a:t>
            </a:r>
          </a:p>
          <a:p>
            <a:pPr lvl="1"/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KeyGeneration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BuildIndex</a:t>
            </a: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Trapdoor, Search or Test</a:t>
            </a:r>
          </a:p>
          <a:p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phân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như sau: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xứng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(SSE)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lược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công khai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khóa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vi-VN" sz="2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(PEKS) </a:t>
            </a:r>
            <a:endParaRPr lang="en-US" sz="2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FC1C3975-C2BC-4ED3-BDD1-0914CA90593C}"/>
              </a:ext>
            </a:extLst>
          </p:cNvPr>
          <p:cNvSpPr txBox="1">
            <a:spLocks/>
          </p:cNvSpPr>
          <p:nvPr/>
        </p:nvSpPr>
        <p:spPr>
          <a:xfrm>
            <a:off x="1640156" y="30374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3. Concept: Searchable Encryption</a:t>
            </a:r>
          </a:p>
        </p:txBody>
      </p:sp>
    </p:spTree>
    <p:extLst>
      <p:ext uri="{BB962C8B-B14F-4D97-AF65-F5344CB8AC3E}">
        <p14:creationId xmlns:p14="http://schemas.microsoft.com/office/powerpoint/2010/main" val="422928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50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82FDEACC-D224-4F5B-A0BE-6581493C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67B8489-9450-4A50-94AF-90283270F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rgbClr val="977E4F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1" name="Freeform 5">
            <a:extLst>
              <a:ext uri="{FF2B5EF4-FFF2-40B4-BE49-F238E27FC236}">
                <a16:creationId xmlns:a16="http://schemas.microsoft.com/office/drawing/2014/main" id="{9D81556A-CBCA-4ADE-9ACA-F18F2F5E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CE6481C4-745F-4973-BC3D-AF5C064D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EFFFF"/>
                </a:solidFill>
              </a:rPr>
              <a:t>searchable symmetric encryption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66008D3-7B15-40EC-8D20-DBD98D2C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8542" y="982516"/>
            <a:ext cx="779767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hỗ dành sẵn cho Nội dung 10">
            <a:extLst>
              <a:ext uri="{FF2B5EF4-FFF2-40B4-BE49-F238E27FC236}">
                <a16:creationId xmlns:a16="http://schemas.microsoft.com/office/drawing/2014/main" id="{3C869C67-A726-4489-AE19-F1241D327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1866" y="2032000"/>
            <a:ext cx="7145867" cy="38792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01EFE"/>
              </a:buClr>
            </a:pPr>
            <a:r>
              <a:rPr lang="en-US" sz="2400">
                <a:solidFill>
                  <a:srgbClr val="FEFFFF"/>
                </a:solidFill>
              </a:rPr>
              <a:t>SSE (</a:t>
            </a:r>
            <a:r>
              <a:rPr lang="en-US" sz="2400" err="1">
                <a:solidFill>
                  <a:srgbClr val="FEFFFF"/>
                </a:solidFill>
              </a:rPr>
              <a:t>Mã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hóa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đối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xứng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có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thể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tìm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kiếm</a:t>
            </a:r>
            <a:r>
              <a:rPr lang="en-US" sz="2400">
                <a:solidFill>
                  <a:srgbClr val="FEFFFF"/>
                </a:solidFill>
              </a:rPr>
              <a:t>) </a:t>
            </a:r>
            <a:r>
              <a:rPr lang="en-US" sz="2400" err="1">
                <a:solidFill>
                  <a:srgbClr val="FEFFFF"/>
                </a:solidFill>
              </a:rPr>
              <a:t>là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loại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mã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hóa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đối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xứng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sử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dụng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khóa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riêng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cho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mỗi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người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dùng</a:t>
            </a:r>
            <a:r>
              <a:rPr lang="en-US" sz="2400">
                <a:solidFill>
                  <a:srgbClr val="FEFFFF"/>
                </a:solidFill>
              </a:rPr>
              <a:t>. Theo </a:t>
            </a:r>
            <a:r>
              <a:rPr lang="en-US" sz="2400" err="1">
                <a:solidFill>
                  <a:srgbClr val="FEFFFF"/>
                </a:solidFill>
              </a:rPr>
              <a:t>cách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này</a:t>
            </a:r>
            <a:r>
              <a:rPr lang="en-US" sz="2400">
                <a:solidFill>
                  <a:srgbClr val="FEFFFF"/>
                </a:solidFill>
              </a:rPr>
              <a:t>, </a:t>
            </a:r>
            <a:r>
              <a:rPr lang="en-US" sz="2400" err="1">
                <a:solidFill>
                  <a:srgbClr val="FEFFFF"/>
                </a:solidFill>
              </a:rPr>
              <a:t>người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dùng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có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khóa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cá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nhân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có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thể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tạo</a:t>
            </a:r>
            <a:r>
              <a:rPr lang="en-US" sz="2400">
                <a:solidFill>
                  <a:srgbClr val="FEFFFF"/>
                </a:solidFill>
              </a:rPr>
              <a:t> ra </a:t>
            </a:r>
            <a:r>
              <a:rPr lang="en-US" sz="2400" err="1">
                <a:solidFill>
                  <a:srgbClr val="FEFFFF"/>
                </a:solidFill>
              </a:rPr>
              <a:t>các</a:t>
            </a:r>
            <a:r>
              <a:rPr lang="en-US" sz="2400">
                <a:solidFill>
                  <a:srgbClr val="FEFFFF"/>
                </a:solidFill>
              </a:rPr>
              <a:t> tài liệu </a:t>
            </a:r>
            <a:r>
              <a:rPr lang="en-US" sz="2400" err="1">
                <a:solidFill>
                  <a:srgbClr val="FEFFFF"/>
                </a:solidFill>
              </a:rPr>
              <a:t>được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mã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hóa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và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tạo</a:t>
            </a:r>
            <a:r>
              <a:rPr lang="en-US" sz="2400">
                <a:solidFill>
                  <a:srgbClr val="FEFFFF"/>
                </a:solidFill>
              </a:rPr>
              <a:t> trapdoor </a:t>
            </a:r>
            <a:r>
              <a:rPr lang="en-US" sz="2400" err="1">
                <a:solidFill>
                  <a:srgbClr val="FEFFFF"/>
                </a:solidFill>
              </a:rPr>
              <a:t>để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tìm</a:t>
            </a:r>
            <a:r>
              <a:rPr lang="en-US" sz="2400">
                <a:solidFill>
                  <a:srgbClr val="FEFFFF"/>
                </a:solidFill>
              </a:rPr>
              <a:t> </a:t>
            </a:r>
            <a:r>
              <a:rPr lang="en-US" sz="2400" err="1">
                <a:solidFill>
                  <a:srgbClr val="FEFFFF"/>
                </a:solidFill>
              </a:rPr>
              <a:t>kiếm</a:t>
            </a:r>
            <a:r>
              <a:rPr lang="en-US" sz="2400">
                <a:solidFill>
                  <a:srgbClr val="FEFFFF"/>
                </a:solidFill>
              </a:rPr>
              <a:t>.</a:t>
            </a:r>
          </a:p>
          <a:p>
            <a:pPr>
              <a:buClr>
                <a:srgbClr val="001EFE"/>
              </a:buClr>
            </a:pPr>
            <a:r>
              <a:rPr lang="en-US" sz="2400" err="1">
                <a:solidFill>
                  <a:srgbClr val="FEFFFF"/>
                </a:solidFill>
                <a:effectLst/>
              </a:rPr>
              <a:t>Các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lược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đồ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mã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hóa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có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thể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tìm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kiếm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đối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xứng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chỉ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sử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dụng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một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khóa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để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mã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hóa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hoặc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giải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mã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nội</a:t>
            </a:r>
            <a:r>
              <a:rPr lang="en-US" sz="2400">
                <a:solidFill>
                  <a:srgbClr val="FEFFFF"/>
                </a:solidFill>
                <a:effectLst/>
              </a:rPr>
              <a:t> dung </a:t>
            </a:r>
            <a:r>
              <a:rPr lang="en-US" sz="2400" err="1">
                <a:solidFill>
                  <a:srgbClr val="FEFFFF"/>
                </a:solidFill>
                <a:effectLst/>
              </a:rPr>
              <a:t>và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bổ</a:t>
            </a:r>
            <a:r>
              <a:rPr lang="en-US" sz="2400">
                <a:solidFill>
                  <a:srgbClr val="FEFFFF"/>
                </a:solidFill>
                <a:effectLst/>
              </a:rPr>
              <a:t> sung </a:t>
            </a:r>
            <a:r>
              <a:rPr lang="en-US" sz="2400" err="1">
                <a:solidFill>
                  <a:srgbClr val="FEFFFF"/>
                </a:solidFill>
                <a:effectLst/>
              </a:rPr>
              <a:t>trong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các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thuật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toán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cụ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thể</a:t>
            </a:r>
            <a:r>
              <a:rPr lang="en-US" sz="2400">
                <a:solidFill>
                  <a:srgbClr val="FEFFFF"/>
                </a:solidFill>
                <a:effectLst/>
              </a:rPr>
              <a:t> </a:t>
            </a:r>
            <a:r>
              <a:rPr lang="en-US" sz="2400" err="1">
                <a:solidFill>
                  <a:srgbClr val="FEFFFF"/>
                </a:solidFill>
                <a:effectLst/>
              </a:rPr>
              <a:t>khác</a:t>
            </a:r>
            <a:r>
              <a:rPr lang="en-US" sz="2400">
                <a:solidFill>
                  <a:srgbClr val="FEFFFF"/>
                </a:solidFill>
                <a:effectLst/>
              </a:rPr>
              <a:t>. 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2050" name="Picture 2" descr="Implementation of searchable symmetric encryption for privacy-preserving  keyword search on cloud storage | SpringerLink">
            <a:extLst>
              <a:ext uri="{FF2B5EF4-FFF2-40B4-BE49-F238E27FC236}">
                <a16:creationId xmlns:a16="http://schemas.microsoft.com/office/drawing/2014/main" id="{75BFA45C-B9EB-4CDB-A2D4-8569B09C02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r="-3" b="-3"/>
          <a:stretch/>
        </p:blipFill>
        <p:spPr bwMode="auto">
          <a:xfrm>
            <a:off x="8275783" y="2503056"/>
            <a:ext cx="3871226" cy="29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7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>
            <a:extLst>
              <a:ext uri="{FF2B5EF4-FFF2-40B4-BE49-F238E27FC236}">
                <a16:creationId xmlns:a16="http://schemas.microsoft.com/office/drawing/2014/main" id="{54EEEBD9-D37D-42B9-BE64-2C102B1D6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C266962-80EE-48B9-AC78-C6BDC33C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 lnSpcReduction="10000"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2F47212-081A-4E41-8623-C5BD41ADD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9211" y="643467"/>
            <a:ext cx="8959322" cy="5571066"/>
          </a:xfrm>
          <a:prstGeom prst="rect">
            <a:avLst/>
          </a:prstGeom>
          <a:solidFill>
            <a:srgbClr val="FFFFFF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Implementation of searchable symmetric encryption for privacy-preserving  keyword search on cloud storage | SpringerLink">
            <a:extLst>
              <a:ext uri="{FF2B5EF4-FFF2-40B4-BE49-F238E27FC236}">
                <a16:creationId xmlns:a16="http://schemas.microsoft.com/office/drawing/2014/main" id="{A09B77DF-BABC-4A88-970B-95E19F252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r="-3" b="-3"/>
          <a:stretch/>
        </p:blipFill>
        <p:spPr bwMode="auto">
          <a:xfrm>
            <a:off x="3456878" y="713016"/>
            <a:ext cx="7211123" cy="54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0429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00A288FEBD9C345BEF7CFE878A4E993" ma:contentTypeVersion="7" ma:contentTypeDescription="Tạo tài liệu mới." ma:contentTypeScope="" ma:versionID="44b3d85f88fe9c30c7e77588136e4039">
  <xsd:schema xmlns:xsd="http://www.w3.org/2001/XMLSchema" xmlns:xs="http://www.w3.org/2001/XMLSchema" xmlns:p="http://schemas.microsoft.com/office/2006/metadata/properties" xmlns:ns3="890ab38f-f85a-4e04-b9e4-08eaa6e3e27c" xmlns:ns4="889ffdbc-8266-4fc2-a07e-c991b53fd4e2" targetNamespace="http://schemas.microsoft.com/office/2006/metadata/properties" ma:root="true" ma:fieldsID="59829d6c6854fe84e3428b9b86958c30" ns3:_="" ns4:_="">
    <xsd:import namespace="890ab38f-f85a-4e04-b9e4-08eaa6e3e27c"/>
    <xsd:import namespace="889ffdbc-8266-4fc2-a07e-c991b53fd4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b38f-f85a-4e04-b9e4-08eaa6e3e2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ffdbc-8266-4fc2-a07e-c991b53fd4e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D70DAD-3548-462C-8BE5-A78D8B5276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C79AA8-7C2B-4921-AD26-34E39973D002}">
  <ds:schemaRefs>
    <ds:schemaRef ds:uri="889ffdbc-8266-4fc2-a07e-c991b53fd4e2"/>
    <ds:schemaRef ds:uri="890ab38f-f85a-4e04-b9e4-08eaa6e3e2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15BA86-26E2-4F5A-990B-5863EA217E20}">
  <ds:schemaRefs>
    <ds:schemaRef ds:uri="http://purl.org/dc/terms/"/>
    <ds:schemaRef ds:uri="http://www.w3.org/XML/1998/namespace"/>
    <ds:schemaRef ds:uri="http://purl.org/dc/elements/1.1/"/>
    <ds:schemaRef ds:uri="890ab38f-f85a-4e04-b9e4-08eaa6e3e27c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89ffdbc-8266-4fc2-a07e-c991b53fd4e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1343</Words>
  <Application>Microsoft Office PowerPoint</Application>
  <PresentationFormat>Màn hình rộng</PresentationFormat>
  <Paragraphs>115</Paragraphs>
  <Slides>22</Slides>
  <Notes>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(Thân)</vt:lpstr>
      <vt:lpstr>Calibri Light</vt:lpstr>
      <vt:lpstr>Calibri Light (Đầu đề)</vt:lpstr>
      <vt:lpstr>Century Gothic (Thân)</vt:lpstr>
      <vt:lpstr>Times New Roman</vt:lpstr>
      <vt:lpstr>Wingdings</vt:lpstr>
      <vt:lpstr>Wingdings 3</vt:lpstr>
      <vt:lpstr>Wisp</vt:lpstr>
      <vt:lpstr>BÁO CÁO CUỐI KỲ MẬT MÃ HỌC</vt:lpstr>
      <vt:lpstr>Multi-server searchable data crypt</vt:lpstr>
      <vt:lpstr>Tài liệu  tham khảo</vt:lpstr>
      <vt:lpstr>Multi-server searchable data crypt</vt:lpstr>
      <vt:lpstr>Bản trình bày PowerPoint</vt:lpstr>
      <vt:lpstr>2. Research motivation</vt:lpstr>
      <vt:lpstr>Bản trình bày PowerPoint</vt:lpstr>
      <vt:lpstr>searchable symmetric encryption</vt:lpstr>
      <vt:lpstr>Bản trình bày PowerPoint</vt:lpstr>
      <vt:lpstr>Bản trình bày PowerPoint</vt:lpstr>
      <vt:lpstr>a. Giao diện MS-SDC</vt:lpstr>
      <vt:lpstr>Bản trình bày PowerPoint</vt:lpstr>
      <vt:lpstr>Bản trình bày PowerPoint</vt:lpstr>
      <vt:lpstr>Bản trình bày PowerPoint</vt:lpstr>
      <vt:lpstr>Chức năng Upload File</vt:lpstr>
      <vt:lpstr>Chức năng Search</vt:lpstr>
      <vt:lpstr>Chức năng Download file</vt:lpstr>
      <vt:lpstr>5. Contributions</vt:lpstr>
      <vt:lpstr>Bản trình bày PowerPoint</vt:lpstr>
      <vt:lpstr>Bản trình bày PowerPoint</vt:lpstr>
      <vt:lpstr>DEMO</vt:lpstr>
      <vt:lpstr>Cảm ơn  Thầy và Các bạn 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GIỮA KỲ MẬT MÃ HỌC</dc:title>
  <dc:creator>Nguyễn Ngọc Trưởng</dc:creator>
  <cp:lastModifiedBy>Nguyễn Ngọc Trưởng</cp:lastModifiedBy>
  <cp:revision>2</cp:revision>
  <dcterms:created xsi:type="dcterms:W3CDTF">2021-04-21T15:10:19Z</dcterms:created>
  <dcterms:modified xsi:type="dcterms:W3CDTF">2021-07-15T10:00:38Z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0x010100500A288FEBD9C345BEF7CFE878A4E993</vt:lpwstr>
  </property>
</Properties>
</file>